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2" r:id="rId5"/>
  </p:sldMasterIdLst>
  <p:notesMasterIdLst>
    <p:notesMasterId r:id="rId48"/>
  </p:notesMasterIdLst>
  <p:sldIdLst>
    <p:sldId id="294" r:id="rId6"/>
    <p:sldId id="322" r:id="rId7"/>
    <p:sldId id="332" r:id="rId8"/>
    <p:sldId id="351" r:id="rId9"/>
    <p:sldId id="349" r:id="rId10"/>
    <p:sldId id="373" r:id="rId11"/>
    <p:sldId id="402" r:id="rId12"/>
    <p:sldId id="403" r:id="rId13"/>
    <p:sldId id="368" r:id="rId14"/>
    <p:sldId id="405" r:id="rId15"/>
    <p:sldId id="406" r:id="rId16"/>
    <p:sldId id="407" r:id="rId17"/>
    <p:sldId id="404" r:id="rId18"/>
    <p:sldId id="378" r:id="rId19"/>
    <p:sldId id="377" r:id="rId20"/>
    <p:sldId id="408" r:id="rId21"/>
    <p:sldId id="380" r:id="rId22"/>
    <p:sldId id="409" r:id="rId23"/>
    <p:sldId id="410" r:id="rId24"/>
    <p:sldId id="382" r:id="rId25"/>
    <p:sldId id="381" r:id="rId26"/>
    <p:sldId id="383" r:id="rId27"/>
    <p:sldId id="384" r:id="rId28"/>
    <p:sldId id="390" r:id="rId29"/>
    <p:sldId id="386" r:id="rId30"/>
    <p:sldId id="388" r:id="rId31"/>
    <p:sldId id="389" r:id="rId32"/>
    <p:sldId id="374" r:id="rId33"/>
    <p:sldId id="394" r:id="rId34"/>
    <p:sldId id="395" r:id="rId35"/>
    <p:sldId id="397" r:id="rId36"/>
    <p:sldId id="398" r:id="rId37"/>
    <p:sldId id="399" r:id="rId38"/>
    <p:sldId id="400" r:id="rId39"/>
    <p:sldId id="401" r:id="rId40"/>
    <p:sldId id="411" r:id="rId41"/>
    <p:sldId id="412" r:id="rId42"/>
    <p:sldId id="413" r:id="rId43"/>
    <p:sldId id="414" r:id="rId44"/>
    <p:sldId id="415" r:id="rId45"/>
    <p:sldId id="416" r:id="rId46"/>
    <p:sldId id="344" r:id="rId47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239E"/>
    <a:srgbClr val="C94E10"/>
    <a:srgbClr val="99700A"/>
    <a:srgbClr val="1D86C5"/>
    <a:srgbClr val="F3C402"/>
    <a:srgbClr val="59A959"/>
    <a:srgbClr val="07426D"/>
    <a:srgbClr val="296172"/>
    <a:srgbClr val="07546B"/>
    <a:srgbClr val="0C4B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EE2347-F304-4FAE-9CC0-E7401240F6B8}" v="1" dt="2021-03-08T20:35:03.123"/>
    <p1510:client id="{528983CB-3C9E-480C-BFD1-3A3789BE90D3}" v="29" dt="2022-03-10T06:41:15.3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řední styl 2 – zvýraznění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66"/>
    <p:restoredTop sz="94637"/>
  </p:normalViewPr>
  <p:slideViewPr>
    <p:cSldViewPr snapToGrid="0">
      <p:cViewPr varScale="1">
        <p:scale>
          <a:sx n="108" d="100"/>
          <a:sy n="108" d="100"/>
        </p:scale>
        <p:origin x="6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F4581A-C526-4F0D-9230-BF421009B746}" type="datetimeFigureOut">
              <a:rPr lang="cs-CZ" smtClean="0"/>
              <a:t>14.05.2022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D7119A-FFF5-4631-BAD7-41B43A17F06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88663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7119A-FFF5-4631-BAD7-41B43A17F06C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11032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2439357-34AB-4B9F-8482-8F5D82C3CE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3EBA2C6-92DC-43F5-93ED-3782C220B2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FBA0AB8-48D6-42D3-9612-8F4CB285B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328A9-5FD4-4AB3-9BDD-44D309825CBE}" type="datetimeFigureOut">
              <a:rPr lang="cs-CZ" smtClean="0"/>
              <a:t>14.05.2022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D73828B-606C-4080-82A3-5A1D1AE2A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A0160F1-A6DD-404F-856F-AC6802AB5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96374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F8FE88B-C51A-4478-A315-1C18F5D1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8F2EA617-42B6-4EA6-B63C-31C581934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A69AE01-1A7E-41FD-A08F-981FE195A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328A9-5FD4-4AB3-9BDD-44D309825CBE}" type="datetimeFigureOut">
              <a:rPr lang="cs-CZ" smtClean="0"/>
              <a:t>14.05.2022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00586BC-732A-45CF-B313-7C1308383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65A7294-1E29-4C34-8B9C-A460299E6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10965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351E2687-A03C-40CC-8597-E4962894E2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73FE1368-71C5-4C83-8A52-6D13FF5AB1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07CE4C4-9697-403C-BB64-E11D098B0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328A9-5FD4-4AB3-9BDD-44D309825CBE}" type="datetimeFigureOut">
              <a:rPr lang="cs-CZ" smtClean="0"/>
              <a:t>14.05.2022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F3AB9CF-EFF7-416A-9A47-C1E0DA94E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08B30CE-D7EC-46CD-BBCA-C33E35B18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01888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Úvodní snímek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délník 9">
            <a:extLst>
              <a:ext uri="{FF2B5EF4-FFF2-40B4-BE49-F238E27FC236}">
                <a16:creationId xmlns:a16="http://schemas.microsoft.com/office/drawing/2014/main" id="{6CD9B507-0E25-4A02-90AA-D0A30757E086}"/>
              </a:ext>
            </a:extLst>
          </p:cNvPr>
          <p:cNvSpPr/>
          <p:nvPr userDrawn="1"/>
        </p:nvSpPr>
        <p:spPr>
          <a:xfrm>
            <a:off x="1524001" y="1793899"/>
            <a:ext cx="9144000" cy="2896764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3200" b="1" spc="30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62439357-34AB-4B9F-8482-8F5D82C3CE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874488"/>
            <a:ext cx="9144000" cy="17160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 spc="15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cs-CZ"/>
              <a:t>NADPIS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3EBA2C6-92DC-43F5-93ED-3782C220B2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43920"/>
            <a:ext cx="9144000" cy="10188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spc="1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Podnadpis</a:t>
            </a:r>
          </a:p>
        </p:txBody>
      </p:sp>
      <p:sp>
        <p:nvSpPr>
          <p:cNvPr id="18" name="Obdélník 9">
            <a:extLst>
              <a:ext uri="{FF2B5EF4-FFF2-40B4-BE49-F238E27FC236}">
                <a16:creationId xmlns:a16="http://schemas.microsoft.com/office/drawing/2014/main" id="{205A29EF-434E-4001-BBF1-BA787C0E4BEC}"/>
              </a:ext>
            </a:extLst>
          </p:cNvPr>
          <p:cNvSpPr/>
          <p:nvPr userDrawn="1"/>
        </p:nvSpPr>
        <p:spPr>
          <a:xfrm>
            <a:off x="8458200" y="5514321"/>
            <a:ext cx="2209799" cy="901602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3200" b="1" spc="300"/>
          </a:p>
        </p:txBody>
      </p:sp>
      <p:sp>
        <p:nvSpPr>
          <p:cNvPr id="29" name="Zástupný text 2">
            <a:extLst>
              <a:ext uri="{FF2B5EF4-FFF2-40B4-BE49-F238E27FC236}">
                <a16:creationId xmlns:a16="http://schemas.microsoft.com/office/drawing/2014/main" id="{0D560638-6ECA-45DE-BECE-2F220B85EAD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868469" y="5968030"/>
            <a:ext cx="3799529" cy="3949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2000" b="1" spc="15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Datum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BFA994-FF55-4083-8914-CD9F7BE6932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68469" y="5545150"/>
            <a:ext cx="3799529" cy="394960"/>
          </a:xfrm>
          <a:prstGeom prst="rect">
            <a:avLst/>
          </a:prstGeom>
        </p:spPr>
        <p:txBody>
          <a:bodyPr anchor="ctr"/>
          <a:lstStyle>
            <a:lvl1pPr algn="r">
              <a:defRPr sz="2000" spc="15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cs-CZ"/>
              <a:t>Jméno Příjmení</a:t>
            </a:r>
            <a:endParaRPr lang="en-US"/>
          </a:p>
        </p:txBody>
      </p:sp>
      <p:sp>
        <p:nvSpPr>
          <p:cNvPr id="8" name="Obdélník 9">
            <a:extLst>
              <a:ext uri="{FF2B5EF4-FFF2-40B4-BE49-F238E27FC236}">
                <a16:creationId xmlns:a16="http://schemas.microsoft.com/office/drawing/2014/main" id="{928EBD4F-A447-4961-B563-1C7CFA71418F}"/>
              </a:ext>
            </a:extLst>
          </p:cNvPr>
          <p:cNvSpPr/>
          <p:nvPr userDrawn="1"/>
        </p:nvSpPr>
        <p:spPr>
          <a:xfrm>
            <a:off x="1524000" y="1765979"/>
            <a:ext cx="9144000" cy="2896764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3200" b="1" spc="300"/>
          </a:p>
        </p:txBody>
      </p:sp>
    </p:spTree>
    <p:extLst>
      <p:ext uri="{BB962C8B-B14F-4D97-AF65-F5344CB8AC3E}">
        <p14:creationId xmlns:p14="http://schemas.microsoft.com/office/powerpoint/2010/main" val="38461918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nímek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délník 9">
            <a:extLst>
              <a:ext uri="{FF2B5EF4-FFF2-40B4-BE49-F238E27FC236}">
                <a16:creationId xmlns:a16="http://schemas.microsoft.com/office/drawing/2014/main" id="{6CD9B507-0E25-4A02-90AA-D0A30757E086}"/>
              </a:ext>
            </a:extLst>
          </p:cNvPr>
          <p:cNvSpPr/>
          <p:nvPr userDrawn="1"/>
        </p:nvSpPr>
        <p:spPr>
          <a:xfrm>
            <a:off x="1524001" y="1793899"/>
            <a:ext cx="9144000" cy="2896764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3200" b="1" spc="30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62439357-34AB-4B9F-8482-8F5D82C3CE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874488"/>
            <a:ext cx="9144000" cy="17160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 spc="15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cs-CZ"/>
              <a:t>NADPIS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3EBA2C6-92DC-43F5-93ED-3782C220B2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43920"/>
            <a:ext cx="9144000" cy="10188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spc="1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Podnadpis</a:t>
            </a:r>
          </a:p>
        </p:txBody>
      </p:sp>
      <p:sp>
        <p:nvSpPr>
          <p:cNvPr id="18" name="Obdélník 9">
            <a:extLst>
              <a:ext uri="{FF2B5EF4-FFF2-40B4-BE49-F238E27FC236}">
                <a16:creationId xmlns:a16="http://schemas.microsoft.com/office/drawing/2014/main" id="{205A29EF-434E-4001-BBF1-BA787C0E4BEC}"/>
              </a:ext>
            </a:extLst>
          </p:cNvPr>
          <p:cNvSpPr/>
          <p:nvPr userDrawn="1"/>
        </p:nvSpPr>
        <p:spPr>
          <a:xfrm>
            <a:off x="8458200" y="5514321"/>
            <a:ext cx="2209799" cy="901602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3200" b="1" spc="300"/>
          </a:p>
        </p:txBody>
      </p:sp>
      <p:sp>
        <p:nvSpPr>
          <p:cNvPr id="29" name="Zástupný text 2">
            <a:extLst>
              <a:ext uri="{FF2B5EF4-FFF2-40B4-BE49-F238E27FC236}">
                <a16:creationId xmlns:a16="http://schemas.microsoft.com/office/drawing/2014/main" id="{0D560638-6ECA-45DE-BECE-2F220B85EAD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868469" y="5968030"/>
            <a:ext cx="3799529" cy="3949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2000" b="1" spc="15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Datum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BFA994-FF55-4083-8914-CD9F7BE6932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68469" y="5545150"/>
            <a:ext cx="3799529" cy="394960"/>
          </a:xfrm>
          <a:prstGeom prst="rect">
            <a:avLst/>
          </a:prstGeom>
        </p:spPr>
        <p:txBody>
          <a:bodyPr anchor="ctr"/>
          <a:lstStyle>
            <a:lvl1pPr algn="r">
              <a:defRPr sz="2000" spc="15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cs-CZ"/>
              <a:t>Jméno Příjmení</a:t>
            </a:r>
            <a:endParaRPr lang="en-US"/>
          </a:p>
        </p:txBody>
      </p:sp>
      <p:sp>
        <p:nvSpPr>
          <p:cNvPr id="8" name="Obdélník 9">
            <a:extLst>
              <a:ext uri="{FF2B5EF4-FFF2-40B4-BE49-F238E27FC236}">
                <a16:creationId xmlns:a16="http://schemas.microsoft.com/office/drawing/2014/main" id="{928EBD4F-A447-4961-B563-1C7CFA71418F}"/>
              </a:ext>
            </a:extLst>
          </p:cNvPr>
          <p:cNvSpPr/>
          <p:nvPr userDrawn="1"/>
        </p:nvSpPr>
        <p:spPr>
          <a:xfrm>
            <a:off x="1524000" y="1765979"/>
            <a:ext cx="9144000" cy="2896764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3200" b="1" spc="300"/>
          </a:p>
        </p:txBody>
      </p:sp>
    </p:spTree>
    <p:extLst>
      <p:ext uri="{BB962C8B-B14F-4D97-AF65-F5344CB8AC3E}">
        <p14:creationId xmlns:p14="http://schemas.microsoft.com/office/powerpoint/2010/main" val="36044761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nímek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2439357-34AB-4B9F-8482-8F5D82C3CE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 spc="15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cs-CZ"/>
              <a:t>NADPIS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3EBA2C6-92DC-43F5-93ED-3782C220B2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spc="1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Podnadpis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55E7EA1B-833F-4BE3-B990-19BB0A0869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380" y="5767599"/>
            <a:ext cx="2126620" cy="749150"/>
          </a:xfrm>
          <a:prstGeom prst="rect">
            <a:avLst/>
          </a:prstGeom>
        </p:spPr>
      </p:pic>
      <p:sp>
        <p:nvSpPr>
          <p:cNvPr id="14" name="Zástupný text 2">
            <a:extLst>
              <a:ext uri="{FF2B5EF4-FFF2-40B4-BE49-F238E27FC236}">
                <a16:creationId xmlns:a16="http://schemas.microsoft.com/office/drawing/2014/main" id="{718B99ED-00E1-454D-9734-F4E7582EB78A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524001" y="5740569"/>
            <a:ext cx="3799529" cy="3949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000" b="1" spc="15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Jméno a příjmení</a:t>
            </a:r>
          </a:p>
        </p:txBody>
      </p:sp>
      <p:sp>
        <p:nvSpPr>
          <p:cNvPr id="15" name="Zástupný text 2">
            <a:extLst>
              <a:ext uri="{FF2B5EF4-FFF2-40B4-BE49-F238E27FC236}">
                <a16:creationId xmlns:a16="http://schemas.microsoft.com/office/drawing/2014/main" id="{79691CE2-CB36-441A-94F0-B20296A7BF7C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6138437"/>
            <a:ext cx="3799529" cy="3949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000" b="1" spc="15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Datum</a:t>
            </a:r>
          </a:p>
        </p:txBody>
      </p:sp>
    </p:spTree>
    <p:extLst>
      <p:ext uri="{BB962C8B-B14F-4D97-AF65-F5344CB8AC3E}">
        <p14:creationId xmlns:p14="http://schemas.microsoft.com/office/powerpoint/2010/main" val="33343743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3F3F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EE2EA88-55FD-428E-9114-164A2CA03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291" y="6349369"/>
            <a:ext cx="2743200" cy="365125"/>
          </a:xfrm>
        </p:spPr>
        <p:txBody>
          <a:bodyPr/>
          <a:lstStyle/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  <p:pic>
        <p:nvPicPr>
          <p:cNvPr id="6" name="Picture 5" descr="A close up of an umbrella&#10;&#10;Description automatically generated">
            <a:extLst>
              <a:ext uri="{FF2B5EF4-FFF2-40B4-BE49-F238E27FC236}">
                <a16:creationId xmlns:a16="http://schemas.microsoft.com/office/drawing/2014/main" id="{2433CC5D-16AA-4A6F-AC83-D276B0103A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16291" y="0"/>
            <a:ext cx="3075709" cy="1224544"/>
          </a:xfrm>
          <a:prstGeom prst="rect">
            <a:avLst/>
          </a:prstGeom>
        </p:spPr>
      </p:pic>
      <p:pic>
        <p:nvPicPr>
          <p:cNvPr id="8" name="Picture 7" descr="A picture containing accessory, umbrella&#10;&#10;Description automatically generated">
            <a:extLst>
              <a:ext uri="{FF2B5EF4-FFF2-40B4-BE49-F238E27FC236}">
                <a16:creationId xmlns:a16="http://schemas.microsoft.com/office/drawing/2014/main" id="{C0B6AE9A-9A49-42A2-BA8E-70B49B8232C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5605498"/>
            <a:ext cx="2760990" cy="1252502"/>
          </a:xfrm>
          <a:prstGeom prst="rect">
            <a:avLst/>
          </a:prstGeom>
        </p:spPr>
      </p:pic>
      <p:sp>
        <p:nvSpPr>
          <p:cNvPr id="9" name="Nadpis 1">
            <a:extLst>
              <a:ext uri="{FF2B5EF4-FFF2-40B4-BE49-F238E27FC236}">
                <a16:creationId xmlns:a16="http://schemas.microsoft.com/office/drawing/2014/main" id="{8F401AAE-E3C5-4024-810F-6D0BBC9A4D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438" y="351165"/>
            <a:ext cx="10515600" cy="87337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 b="0" spc="15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cs-CZ"/>
              <a:t>AGENDA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00FB675A-2204-4CCD-93A2-7E4FED401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438" y="1575709"/>
            <a:ext cx="10515600" cy="45983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53B47-D630-4EBF-8296-EEC7A3FACA5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532243" y="-628907"/>
            <a:ext cx="381010" cy="30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1569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větlý -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ástupný obsah 2">
            <a:extLst>
              <a:ext uri="{FF2B5EF4-FFF2-40B4-BE49-F238E27FC236}">
                <a16:creationId xmlns:a16="http://schemas.microsoft.com/office/drawing/2014/main" id="{AEB7F9B8-A423-404A-8601-A15CD2D94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438" y="1687386"/>
            <a:ext cx="10515600" cy="4486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EE2EA88-55FD-428E-9114-164A2CA03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291" y="6349369"/>
            <a:ext cx="2743200" cy="365125"/>
          </a:xfrm>
        </p:spPr>
        <p:txBody>
          <a:bodyPr/>
          <a:lstStyle/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  <p:pic>
        <p:nvPicPr>
          <p:cNvPr id="6" name="Picture 5" descr="A close up of an umbrella&#10;&#10;Description automatically generated">
            <a:extLst>
              <a:ext uri="{FF2B5EF4-FFF2-40B4-BE49-F238E27FC236}">
                <a16:creationId xmlns:a16="http://schemas.microsoft.com/office/drawing/2014/main" id="{2433CC5D-16AA-4A6F-AC83-D276B0103A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16291" y="0"/>
            <a:ext cx="3075709" cy="1224544"/>
          </a:xfrm>
          <a:prstGeom prst="rect">
            <a:avLst/>
          </a:prstGeom>
        </p:spPr>
      </p:pic>
      <p:pic>
        <p:nvPicPr>
          <p:cNvPr id="8" name="Picture 7" descr="A picture containing accessory, umbrella&#10;&#10;Description automatically generated">
            <a:extLst>
              <a:ext uri="{FF2B5EF4-FFF2-40B4-BE49-F238E27FC236}">
                <a16:creationId xmlns:a16="http://schemas.microsoft.com/office/drawing/2014/main" id="{C0B6AE9A-9A49-42A2-BA8E-70B49B8232C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5605498"/>
            <a:ext cx="2760990" cy="1252502"/>
          </a:xfrm>
          <a:prstGeom prst="rect">
            <a:avLst/>
          </a:prstGeom>
        </p:spPr>
      </p:pic>
      <p:sp>
        <p:nvSpPr>
          <p:cNvPr id="12" name="Nadpis 1">
            <a:extLst>
              <a:ext uri="{FF2B5EF4-FFF2-40B4-BE49-F238E27FC236}">
                <a16:creationId xmlns:a16="http://schemas.microsoft.com/office/drawing/2014/main" id="{C42CCB93-0E46-4AF5-BE88-7D15886F7D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438" y="351165"/>
            <a:ext cx="10515600" cy="660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cs-CZ" sz="4000" b="0" spc="150" baseline="0" dirty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cs-CZ"/>
              <a:t>Nadpis</a:t>
            </a:r>
          </a:p>
        </p:txBody>
      </p:sp>
      <p:sp>
        <p:nvSpPr>
          <p:cNvPr id="9" name="Podnadpis 2">
            <a:extLst>
              <a:ext uri="{FF2B5EF4-FFF2-40B4-BE49-F238E27FC236}">
                <a16:creationId xmlns:a16="http://schemas.microsoft.com/office/drawing/2014/main" id="{9A5872F6-346B-44A6-9650-31E3085A5F5F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754438" y="1038911"/>
            <a:ext cx="10515600" cy="42219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 spc="15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Podnadpis</a:t>
            </a:r>
          </a:p>
        </p:txBody>
      </p:sp>
    </p:spTree>
    <p:extLst>
      <p:ext uri="{BB962C8B-B14F-4D97-AF65-F5344CB8AC3E}">
        <p14:creationId xmlns:p14="http://schemas.microsoft.com/office/powerpoint/2010/main" val="2399565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větlý -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ástupný obsah 2">
            <a:extLst>
              <a:ext uri="{FF2B5EF4-FFF2-40B4-BE49-F238E27FC236}">
                <a16:creationId xmlns:a16="http://schemas.microsoft.com/office/drawing/2014/main" id="{AEB7F9B8-A423-404A-8601-A15CD2D94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438" y="1687386"/>
            <a:ext cx="10515600" cy="4486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EE2EA88-55FD-428E-9114-164A2CA03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291" y="6349369"/>
            <a:ext cx="2743200" cy="365125"/>
          </a:xfrm>
        </p:spPr>
        <p:txBody>
          <a:bodyPr/>
          <a:lstStyle/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  <p:pic>
        <p:nvPicPr>
          <p:cNvPr id="6" name="Picture 5" descr="A close up of an umbrella&#10;&#10;Description automatically generated">
            <a:extLst>
              <a:ext uri="{FF2B5EF4-FFF2-40B4-BE49-F238E27FC236}">
                <a16:creationId xmlns:a16="http://schemas.microsoft.com/office/drawing/2014/main" id="{2433CC5D-16AA-4A6F-AC83-D276B0103A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16291" y="0"/>
            <a:ext cx="3075709" cy="1224544"/>
          </a:xfrm>
          <a:prstGeom prst="rect">
            <a:avLst/>
          </a:prstGeom>
        </p:spPr>
      </p:pic>
      <p:sp>
        <p:nvSpPr>
          <p:cNvPr id="12" name="Nadpis 1">
            <a:extLst>
              <a:ext uri="{FF2B5EF4-FFF2-40B4-BE49-F238E27FC236}">
                <a16:creationId xmlns:a16="http://schemas.microsoft.com/office/drawing/2014/main" id="{C42CCB93-0E46-4AF5-BE88-7D15886F7D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438" y="351165"/>
            <a:ext cx="10515600" cy="660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cs-CZ" sz="4000" b="0" spc="150" baseline="0" dirty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cs-CZ"/>
              <a:t>Nadpis</a:t>
            </a: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6BFC8EA7-BE94-4E76-8DE8-8CBCAE7E4830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754438" y="1038911"/>
            <a:ext cx="10515600" cy="42219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 spc="15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Podnadpis</a:t>
            </a:r>
          </a:p>
        </p:txBody>
      </p:sp>
    </p:spTree>
    <p:extLst>
      <p:ext uri="{BB962C8B-B14F-4D97-AF65-F5344CB8AC3E}">
        <p14:creationId xmlns:p14="http://schemas.microsoft.com/office/powerpoint/2010/main" val="18431767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větlý -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ástupný obsah 2">
            <a:extLst>
              <a:ext uri="{FF2B5EF4-FFF2-40B4-BE49-F238E27FC236}">
                <a16:creationId xmlns:a16="http://schemas.microsoft.com/office/drawing/2014/main" id="{AEB7F9B8-A423-404A-8601-A15CD2D94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438" y="1687386"/>
            <a:ext cx="10515600" cy="4486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EE2EA88-55FD-428E-9114-164A2CA03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291" y="6349369"/>
            <a:ext cx="2743200" cy="365125"/>
          </a:xfrm>
        </p:spPr>
        <p:txBody>
          <a:bodyPr/>
          <a:lstStyle/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  <p:sp>
        <p:nvSpPr>
          <p:cNvPr id="12" name="Nadpis 1">
            <a:extLst>
              <a:ext uri="{FF2B5EF4-FFF2-40B4-BE49-F238E27FC236}">
                <a16:creationId xmlns:a16="http://schemas.microsoft.com/office/drawing/2014/main" id="{C42CCB93-0E46-4AF5-BE88-7D15886F7D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438" y="351165"/>
            <a:ext cx="10515600" cy="660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cs-CZ" sz="4000" b="0" spc="150" baseline="0" dirty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cs-CZ"/>
              <a:t>Nadpis</a:t>
            </a:r>
          </a:p>
        </p:txBody>
      </p:sp>
      <p:sp>
        <p:nvSpPr>
          <p:cNvPr id="6" name="Podnadpis 2">
            <a:extLst>
              <a:ext uri="{FF2B5EF4-FFF2-40B4-BE49-F238E27FC236}">
                <a16:creationId xmlns:a16="http://schemas.microsoft.com/office/drawing/2014/main" id="{4518FF10-F1CF-46A8-A3F7-C2A85888C814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754438" y="1038911"/>
            <a:ext cx="10515600" cy="42219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 spc="15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Podnadpis</a:t>
            </a:r>
          </a:p>
        </p:txBody>
      </p:sp>
    </p:spTree>
    <p:extLst>
      <p:ext uri="{BB962C8B-B14F-4D97-AF65-F5344CB8AC3E}">
        <p14:creationId xmlns:p14="http://schemas.microsoft.com/office/powerpoint/2010/main" val="14963180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616391D-9819-4D88-8FA0-41D20CEB16D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4438" y="1723044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 Black" panose="020B0A040201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Podnadpis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D9DC8087-6C3A-4AF1-8BE0-7DD80A6F01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4438" y="2546956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72ADC0D6-725C-40F7-BC09-7C7B58A0784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086850" y="1723044"/>
            <a:ext cx="518318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 Black" panose="020B0A040201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Podnadpis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82E126C4-C6E5-44D5-ABAD-D55EF0A374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86850" y="2546956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C5CDA371-8FD9-48D0-86CD-83423FA71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BB862CA-7C51-4C48-9F4A-FE886FE0A5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438" y="351165"/>
            <a:ext cx="10515600" cy="660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cs-CZ" sz="4000" b="0" spc="150" baseline="0" dirty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cs-CZ"/>
              <a:t>Nadpis</a:t>
            </a:r>
          </a:p>
        </p:txBody>
      </p:sp>
      <p:sp>
        <p:nvSpPr>
          <p:cNvPr id="12" name="Podnadpis 2">
            <a:extLst>
              <a:ext uri="{FF2B5EF4-FFF2-40B4-BE49-F238E27FC236}">
                <a16:creationId xmlns:a16="http://schemas.microsoft.com/office/drawing/2014/main" id="{8B4502E8-3AD2-4C8A-8C0D-13B30AFD571A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754438" y="1038911"/>
            <a:ext cx="10515600" cy="42219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 spc="15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Podnadpis</a:t>
            </a:r>
          </a:p>
        </p:txBody>
      </p:sp>
    </p:spTree>
    <p:extLst>
      <p:ext uri="{BB962C8B-B14F-4D97-AF65-F5344CB8AC3E}">
        <p14:creationId xmlns:p14="http://schemas.microsoft.com/office/powerpoint/2010/main" val="202402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47EC3F4-03ED-4544-B713-C746A2E81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BDCB095-3633-4F05-B708-828278238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19E66A8-9418-45F1-BC2B-F0761F80C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328A9-5FD4-4AB3-9BDD-44D309825CBE}" type="datetimeFigureOut">
              <a:rPr lang="cs-CZ" smtClean="0"/>
              <a:t>14.05.2022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A25E120-46CD-40B2-B89C-EB63C7DAE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F1A80EA-0391-4131-818A-0E81D40A5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490854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avý - text ">
    <p:bg>
      <p:bgPr>
        <a:solidFill>
          <a:srgbClr val="3F3F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EE2EA88-55FD-428E-9114-164A2CA03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291" y="6349369"/>
            <a:ext cx="2743200" cy="365125"/>
          </a:xfrm>
        </p:spPr>
        <p:txBody>
          <a:bodyPr/>
          <a:lstStyle/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  <p:pic>
        <p:nvPicPr>
          <p:cNvPr id="6" name="Picture 5" descr="A close up of an umbrella&#10;&#10;Description automatically generated">
            <a:extLst>
              <a:ext uri="{FF2B5EF4-FFF2-40B4-BE49-F238E27FC236}">
                <a16:creationId xmlns:a16="http://schemas.microsoft.com/office/drawing/2014/main" id="{2433CC5D-16AA-4A6F-AC83-D276B0103A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16291" y="0"/>
            <a:ext cx="3075709" cy="1224544"/>
          </a:xfrm>
          <a:prstGeom prst="rect">
            <a:avLst/>
          </a:prstGeom>
        </p:spPr>
      </p:pic>
      <p:pic>
        <p:nvPicPr>
          <p:cNvPr id="8" name="Picture 7" descr="A picture containing accessory, umbrella&#10;&#10;Description automatically generated">
            <a:extLst>
              <a:ext uri="{FF2B5EF4-FFF2-40B4-BE49-F238E27FC236}">
                <a16:creationId xmlns:a16="http://schemas.microsoft.com/office/drawing/2014/main" id="{C0B6AE9A-9A49-42A2-BA8E-70B49B8232C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5605498"/>
            <a:ext cx="2760990" cy="1252502"/>
          </a:xfrm>
          <a:prstGeom prst="rect">
            <a:avLst/>
          </a:prstGeom>
        </p:spPr>
      </p:pic>
      <p:sp>
        <p:nvSpPr>
          <p:cNvPr id="9" name="Nadpis 1">
            <a:extLst>
              <a:ext uri="{FF2B5EF4-FFF2-40B4-BE49-F238E27FC236}">
                <a16:creationId xmlns:a16="http://schemas.microsoft.com/office/drawing/2014/main" id="{8F401AAE-E3C5-4024-810F-6D0BBC9A4D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438" y="351165"/>
            <a:ext cx="10515600" cy="660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cs-CZ" sz="4000" b="0" spc="150" baseline="0" dirty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cs-CZ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00FB675A-2204-4CCD-93A2-7E4FED401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438" y="1687386"/>
            <a:ext cx="10515600" cy="4486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53B47-D630-4EBF-8296-EEC7A3FACA5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532243" y="-628907"/>
            <a:ext cx="381010" cy="304808"/>
          </a:xfrm>
          <a:prstGeom prst="rect">
            <a:avLst/>
          </a:prstGeom>
        </p:spPr>
      </p:pic>
      <p:sp>
        <p:nvSpPr>
          <p:cNvPr id="12" name="Podnadpis 2">
            <a:extLst>
              <a:ext uri="{FF2B5EF4-FFF2-40B4-BE49-F238E27FC236}">
                <a16:creationId xmlns:a16="http://schemas.microsoft.com/office/drawing/2014/main" id="{F47AC3C1-9B57-4877-A8E8-D8438F8D802D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754438" y="1038911"/>
            <a:ext cx="10515600" cy="42219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 spc="15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Podnadpis</a:t>
            </a:r>
          </a:p>
        </p:txBody>
      </p:sp>
    </p:spTree>
    <p:extLst>
      <p:ext uri="{BB962C8B-B14F-4D97-AF65-F5344CB8AC3E}">
        <p14:creationId xmlns:p14="http://schemas.microsoft.com/office/powerpoint/2010/main" val="3483598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mavý - text ">
    <p:bg>
      <p:bgPr>
        <a:solidFill>
          <a:srgbClr val="3F3F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EE2EA88-55FD-428E-9114-164A2CA03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291" y="6349369"/>
            <a:ext cx="2743200" cy="365125"/>
          </a:xfrm>
        </p:spPr>
        <p:txBody>
          <a:bodyPr/>
          <a:lstStyle/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  <p:pic>
        <p:nvPicPr>
          <p:cNvPr id="6" name="Picture 5" descr="A close up of an umbrella&#10;&#10;Description automatically generated">
            <a:extLst>
              <a:ext uri="{FF2B5EF4-FFF2-40B4-BE49-F238E27FC236}">
                <a16:creationId xmlns:a16="http://schemas.microsoft.com/office/drawing/2014/main" id="{2433CC5D-16AA-4A6F-AC83-D276B0103A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16291" y="0"/>
            <a:ext cx="3075709" cy="1224544"/>
          </a:xfrm>
          <a:prstGeom prst="rect">
            <a:avLst/>
          </a:prstGeom>
        </p:spPr>
      </p:pic>
      <p:sp>
        <p:nvSpPr>
          <p:cNvPr id="9" name="Nadpis 1">
            <a:extLst>
              <a:ext uri="{FF2B5EF4-FFF2-40B4-BE49-F238E27FC236}">
                <a16:creationId xmlns:a16="http://schemas.microsoft.com/office/drawing/2014/main" id="{8F401AAE-E3C5-4024-810F-6D0BBC9A4D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438" y="351165"/>
            <a:ext cx="10515600" cy="660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cs-CZ" sz="4000" b="0" spc="150" baseline="0" dirty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cs-CZ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00FB675A-2204-4CCD-93A2-7E4FED401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438" y="1687386"/>
            <a:ext cx="10515600" cy="4486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53B47-D630-4EBF-8296-EEC7A3FACA5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32243" y="-628907"/>
            <a:ext cx="381010" cy="304808"/>
          </a:xfrm>
          <a:prstGeom prst="rect">
            <a:avLst/>
          </a:prstGeom>
        </p:spPr>
      </p:pic>
      <p:sp>
        <p:nvSpPr>
          <p:cNvPr id="8" name="Podnadpis 2">
            <a:extLst>
              <a:ext uri="{FF2B5EF4-FFF2-40B4-BE49-F238E27FC236}">
                <a16:creationId xmlns:a16="http://schemas.microsoft.com/office/drawing/2014/main" id="{E10F1C66-FA20-47BA-8A46-CF93CA58907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754438" y="1038911"/>
            <a:ext cx="10515600" cy="42219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 spc="15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Podnadpis</a:t>
            </a:r>
          </a:p>
        </p:txBody>
      </p:sp>
    </p:spTree>
    <p:extLst>
      <p:ext uri="{BB962C8B-B14F-4D97-AF65-F5344CB8AC3E}">
        <p14:creationId xmlns:p14="http://schemas.microsoft.com/office/powerpoint/2010/main" val="4130677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mavý - text ">
    <p:bg>
      <p:bgPr>
        <a:solidFill>
          <a:srgbClr val="3F3F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EE2EA88-55FD-428E-9114-164A2CA03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291" y="6349369"/>
            <a:ext cx="2743200" cy="365125"/>
          </a:xfrm>
        </p:spPr>
        <p:txBody>
          <a:bodyPr/>
          <a:lstStyle/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  <p:sp>
        <p:nvSpPr>
          <p:cNvPr id="9" name="Nadpis 1">
            <a:extLst>
              <a:ext uri="{FF2B5EF4-FFF2-40B4-BE49-F238E27FC236}">
                <a16:creationId xmlns:a16="http://schemas.microsoft.com/office/drawing/2014/main" id="{8F401AAE-E3C5-4024-810F-6D0BBC9A4D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438" y="351165"/>
            <a:ext cx="10515600" cy="660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cs-CZ" sz="4000" b="0" spc="150" baseline="0" dirty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cs-CZ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00FB675A-2204-4CCD-93A2-7E4FED401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438" y="1687386"/>
            <a:ext cx="10515600" cy="4486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53B47-D630-4EBF-8296-EEC7A3FACA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32243" y="-628907"/>
            <a:ext cx="381010" cy="304808"/>
          </a:xfrm>
          <a:prstGeom prst="rect">
            <a:avLst/>
          </a:prstGeom>
        </p:spPr>
      </p:pic>
      <p:sp>
        <p:nvSpPr>
          <p:cNvPr id="7" name="Podnadpis 2">
            <a:extLst>
              <a:ext uri="{FF2B5EF4-FFF2-40B4-BE49-F238E27FC236}">
                <a16:creationId xmlns:a16="http://schemas.microsoft.com/office/drawing/2014/main" id="{BDD99073-0572-4F65-97D8-AD6EB9AA376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754438" y="1038911"/>
            <a:ext cx="10515600" cy="42219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 spc="15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Podnadpis</a:t>
            </a:r>
          </a:p>
        </p:txBody>
      </p:sp>
    </p:spTree>
    <p:extLst>
      <p:ext uri="{BB962C8B-B14F-4D97-AF65-F5344CB8AC3E}">
        <p14:creationId xmlns:p14="http://schemas.microsoft.com/office/powerpoint/2010/main" val="1044873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EE2EA88-55FD-428E-9114-164A2CA03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89922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uilding, floor, umbrella&#10;&#10;Description automatically generated">
            <a:extLst>
              <a:ext uri="{FF2B5EF4-FFF2-40B4-BE49-F238E27FC236}">
                <a16:creationId xmlns:a16="http://schemas.microsoft.com/office/drawing/2014/main" id="{52FEB55E-D68D-4540-B345-0B33FB41E2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06"/>
          <a:stretch/>
        </p:blipFill>
        <p:spPr>
          <a:xfrm>
            <a:off x="0" y="4725562"/>
            <a:ext cx="12192000" cy="2132437"/>
          </a:xfrm>
          <a:prstGeom prst="rect">
            <a:avLst/>
          </a:prstGeom>
        </p:spPr>
      </p:pic>
      <p:sp>
        <p:nvSpPr>
          <p:cNvPr id="10" name="Nadpis 1">
            <a:extLst>
              <a:ext uri="{FF2B5EF4-FFF2-40B4-BE49-F238E27FC236}">
                <a16:creationId xmlns:a16="http://schemas.microsoft.com/office/drawing/2014/main" id="{4D394B99-6BFC-4439-BD46-AAC357ABAD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75033" y="1844311"/>
            <a:ext cx="9144000" cy="2387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cs-CZ"/>
              <a:t>Tematický předěl</a:t>
            </a:r>
          </a:p>
        </p:txBody>
      </p:sp>
    </p:spTree>
    <p:extLst>
      <p:ext uri="{BB962C8B-B14F-4D97-AF65-F5344CB8AC3E}">
        <p14:creationId xmlns:p14="http://schemas.microsoft.com/office/powerpoint/2010/main" val="34680072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ředěl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uilding, floor, umbrella&#10;&#10;Description automatically generated">
            <a:extLst>
              <a:ext uri="{FF2B5EF4-FFF2-40B4-BE49-F238E27FC236}">
                <a16:creationId xmlns:a16="http://schemas.microsoft.com/office/drawing/2014/main" id="{52FEB55E-D68D-4540-B345-0B33FB41E2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06"/>
          <a:stretch/>
        </p:blipFill>
        <p:spPr>
          <a:xfrm>
            <a:off x="0" y="4725562"/>
            <a:ext cx="12192000" cy="2132437"/>
          </a:xfrm>
          <a:prstGeom prst="rect">
            <a:avLst/>
          </a:prstGeom>
        </p:spPr>
      </p:pic>
      <p:sp>
        <p:nvSpPr>
          <p:cNvPr id="10" name="Nadpis 1">
            <a:extLst>
              <a:ext uri="{FF2B5EF4-FFF2-40B4-BE49-F238E27FC236}">
                <a16:creationId xmlns:a16="http://schemas.microsoft.com/office/drawing/2014/main" id="{4D394B99-6BFC-4439-BD46-AAC357ABAD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75033" y="1844311"/>
            <a:ext cx="9144000" cy="2387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cs-CZ"/>
              <a:t>Tematický předěl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6CCFD97-8532-48C4-B960-BB6C7BEEB0F2}"/>
              </a:ext>
            </a:extLst>
          </p:cNvPr>
          <p:cNvSpPr/>
          <p:nvPr userDrawn="1"/>
        </p:nvSpPr>
        <p:spPr>
          <a:xfrm>
            <a:off x="-6350" y="4724399"/>
            <a:ext cx="1600200" cy="901699"/>
          </a:xfrm>
          <a:custGeom>
            <a:avLst/>
            <a:gdLst>
              <a:gd name="connsiteX0" fmla="*/ 0 w 1600200"/>
              <a:gd name="connsiteY0" fmla="*/ 0 h 850900"/>
              <a:gd name="connsiteX1" fmla="*/ 1600200 w 1600200"/>
              <a:gd name="connsiteY1" fmla="*/ 6350 h 850900"/>
              <a:gd name="connsiteX2" fmla="*/ 0 w 1600200"/>
              <a:gd name="connsiteY2" fmla="*/ 850900 h 850900"/>
              <a:gd name="connsiteX3" fmla="*/ 0 w 1600200"/>
              <a:gd name="connsiteY3" fmla="*/ 0 h 85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0200" h="850900">
                <a:moveTo>
                  <a:pt x="0" y="0"/>
                </a:moveTo>
                <a:lnTo>
                  <a:pt x="1600200" y="6350"/>
                </a:lnTo>
                <a:lnTo>
                  <a:pt x="0" y="8509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98727EB-A911-4A39-A270-88F3BC402452}"/>
              </a:ext>
            </a:extLst>
          </p:cNvPr>
          <p:cNvSpPr/>
          <p:nvPr userDrawn="1"/>
        </p:nvSpPr>
        <p:spPr>
          <a:xfrm>
            <a:off x="-28696" y="5607050"/>
            <a:ext cx="1776533" cy="1262062"/>
          </a:xfrm>
          <a:custGeom>
            <a:avLst/>
            <a:gdLst>
              <a:gd name="connsiteX0" fmla="*/ 6350 w 1720850"/>
              <a:gd name="connsiteY0" fmla="*/ 0 h 1231900"/>
              <a:gd name="connsiteX1" fmla="*/ 1720850 w 1720850"/>
              <a:gd name="connsiteY1" fmla="*/ 1219200 h 1231900"/>
              <a:gd name="connsiteX2" fmla="*/ 0 w 1720850"/>
              <a:gd name="connsiteY2" fmla="*/ 1231900 h 1231900"/>
              <a:gd name="connsiteX3" fmla="*/ 6350 w 1720850"/>
              <a:gd name="connsiteY3" fmla="*/ 0 h 1231900"/>
              <a:gd name="connsiteX0" fmla="*/ 6350 w 1754188"/>
              <a:gd name="connsiteY0" fmla="*/ 0 h 1243012"/>
              <a:gd name="connsiteX1" fmla="*/ 1754188 w 1754188"/>
              <a:gd name="connsiteY1" fmla="*/ 1243012 h 1243012"/>
              <a:gd name="connsiteX2" fmla="*/ 0 w 1754188"/>
              <a:gd name="connsiteY2" fmla="*/ 1231900 h 1243012"/>
              <a:gd name="connsiteX3" fmla="*/ 6350 w 1754188"/>
              <a:gd name="connsiteY3" fmla="*/ 0 h 1243012"/>
              <a:gd name="connsiteX0" fmla="*/ 120 w 1776533"/>
              <a:gd name="connsiteY0" fmla="*/ 0 h 1262062"/>
              <a:gd name="connsiteX1" fmla="*/ 1776533 w 1776533"/>
              <a:gd name="connsiteY1" fmla="*/ 1262062 h 1262062"/>
              <a:gd name="connsiteX2" fmla="*/ 22345 w 1776533"/>
              <a:gd name="connsiteY2" fmla="*/ 1250950 h 1262062"/>
              <a:gd name="connsiteX3" fmla="*/ 120 w 1776533"/>
              <a:gd name="connsiteY3" fmla="*/ 0 h 126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6533" h="1262062">
                <a:moveTo>
                  <a:pt x="120" y="0"/>
                </a:moveTo>
                <a:lnTo>
                  <a:pt x="1776533" y="1262062"/>
                </a:lnTo>
                <a:lnTo>
                  <a:pt x="22345" y="1250950"/>
                </a:lnTo>
                <a:cubicBezTo>
                  <a:pt x="24462" y="840317"/>
                  <a:pt x="-1997" y="410633"/>
                  <a:pt x="12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E9BF8A1-1D5A-43D7-BD2C-4B25409777B9}"/>
              </a:ext>
            </a:extLst>
          </p:cNvPr>
          <p:cNvSpPr/>
          <p:nvPr userDrawn="1"/>
        </p:nvSpPr>
        <p:spPr>
          <a:xfrm>
            <a:off x="-6350" y="4724400"/>
            <a:ext cx="1720850" cy="2133600"/>
          </a:xfrm>
          <a:custGeom>
            <a:avLst/>
            <a:gdLst>
              <a:gd name="connsiteX0" fmla="*/ 1593850 w 1720850"/>
              <a:gd name="connsiteY0" fmla="*/ 0 h 2133600"/>
              <a:gd name="connsiteX1" fmla="*/ 1720850 w 1720850"/>
              <a:gd name="connsiteY1" fmla="*/ 2133600 h 2133600"/>
              <a:gd name="connsiteX2" fmla="*/ 0 w 1720850"/>
              <a:gd name="connsiteY2" fmla="*/ 908050 h 2133600"/>
              <a:gd name="connsiteX3" fmla="*/ 0 w 1720850"/>
              <a:gd name="connsiteY3" fmla="*/ 857250 h 2133600"/>
              <a:gd name="connsiteX4" fmla="*/ 1593850 w 172085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850" h="2133600">
                <a:moveTo>
                  <a:pt x="1593850" y="0"/>
                </a:moveTo>
                <a:lnTo>
                  <a:pt x="1720850" y="2133600"/>
                </a:lnTo>
                <a:lnTo>
                  <a:pt x="0" y="908050"/>
                </a:lnTo>
                <a:lnTo>
                  <a:pt x="0" y="857250"/>
                </a:lnTo>
                <a:lnTo>
                  <a:pt x="1593850" y="0"/>
                </a:lnTo>
                <a:close/>
              </a:path>
            </a:pathLst>
          </a:custGeom>
          <a:solidFill>
            <a:srgbClr val="7AC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40491EC-DCC9-455C-82E3-5EAA611AB811}"/>
              </a:ext>
            </a:extLst>
          </p:cNvPr>
          <p:cNvSpPr/>
          <p:nvPr userDrawn="1"/>
        </p:nvSpPr>
        <p:spPr>
          <a:xfrm>
            <a:off x="1584324" y="4724399"/>
            <a:ext cx="2254250" cy="2170114"/>
          </a:xfrm>
          <a:custGeom>
            <a:avLst/>
            <a:gdLst>
              <a:gd name="connsiteX0" fmla="*/ 0 w 2228850"/>
              <a:gd name="connsiteY0" fmla="*/ 0 h 2139950"/>
              <a:gd name="connsiteX1" fmla="*/ 139700 w 2228850"/>
              <a:gd name="connsiteY1" fmla="*/ 2139950 h 2139950"/>
              <a:gd name="connsiteX2" fmla="*/ 2228850 w 2228850"/>
              <a:gd name="connsiteY2" fmla="*/ 520700 h 2139950"/>
              <a:gd name="connsiteX3" fmla="*/ 0 w 2228850"/>
              <a:gd name="connsiteY3" fmla="*/ 0 h 2139950"/>
              <a:gd name="connsiteX0" fmla="*/ 0 w 2253893"/>
              <a:gd name="connsiteY0" fmla="*/ 0 h 2139950"/>
              <a:gd name="connsiteX1" fmla="*/ 139700 w 2253893"/>
              <a:gd name="connsiteY1" fmla="*/ 2139950 h 2139950"/>
              <a:gd name="connsiteX2" fmla="*/ 2253893 w 2253893"/>
              <a:gd name="connsiteY2" fmla="*/ 501984 h 2139950"/>
              <a:gd name="connsiteX3" fmla="*/ 0 w 2253893"/>
              <a:gd name="connsiteY3" fmla="*/ 0 h 2139950"/>
              <a:gd name="connsiteX0" fmla="*/ 0 w 2253893"/>
              <a:gd name="connsiteY0" fmla="*/ 0 h 2125954"/>
              <a:gd name="connsiteX1" fmla="*/ 125414 w 2253893"/>
              <a:gd name="connsiteY1" fmla="*/ 2125954 h 2125954"/>
              <a:gd name="connsiteX2" fmla="*/ 2253893 w 2253893"/>
              <a:gd name="connsiteY2" fmla="*/ 501984 h 2125954"/>
              <a:gd name="connsiteX3" fmla="*/ 0 w 2253893"/>
              <a:gd name="connsiteY3" fmla="*/ 0 h 2125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3893" h="2125954">
                <a:moveTo>
                  <a:pt x="0" y="0"/>
                </a:moveTo>
                <a:lnTo>
                  <a:pt x="125414" y="2125954"/>
                </a:lnTo>
                <a:lnTo>
                  <a:pt x="2253893" y="50198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CF904EB-A2F5-452C-8D60-C40A183185FB}"/>
              </a:ext>
            </a:extLst>
          </p:cNvPr>
          <p:cNvSpPr/>
          <p:nvPr userDrawn="1"/>
        </p:nvSpPr>
        <p:spPr>
          <a:xfrm>
            <a:off x="1589387" y="4724701"/>
            <a:ext cx="2316559" cy="522287"/>
          </a:xfrm>
          <a:custGeom>
            <a:avLst/>
            <a:gdLst>
              <a:gd name="connsiteX0" fmla="*/ 2235200 w 2317750"/>
              <a:gd name="connsiteY0" fmla="*/ 517525 h 517525"/>
              <a:gd name="connsiteX1" fmla="*/ 2317750 w 2317750"/>
              <a:gd name="connsiteY1" fmla="*/ 0 h 517525"/>
              <a:gd name="connsiteX2" fmla="*/ 0 w 2317750"/>
              <a:gd name="connsiteY2" fmla="*/ 0 h 517525"/>
              <a:gd name="connsiteX3" fmla="*/ 2235200 w 2317750"/>
              <a:gd name="connsiteY3" fmla="*/ 517525 h 517525"/>
              <a:gd name="connsiteX0" fmla="*/ 2235200 w 2316559"/>
              <a:gd name="connsiteY0" fmla="*/ 522287 h 522287"/>
              <a:gd name="connsiteX1" fmla="*/ 2316559 w 2316559"/>
              <a:gd name="connsiteY1" fmla="*/ 0 h 522287"/>
              <a:gd name="connsiteX2" fmla="*/ 0 w 2316559"/>
              <a:gd name="connsiteY2" fmla="*/ 4762 h 522287"/>
              <a:gd name="connsiteX3" fmla="*/ 2235200 w 2316559"/>
              <a:gd name="connsiteY3" fmla="*/ 522287 h 522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6559" h="522287">
                <a:moveTo>
                  <a:pt x="2235200" y="522287"/>
                </a:moveTo>
                <a:lnTo>
                  <a:pt x="2316559" y="0"/>
                </a:lnTo>
                <a:lnTo>
                  <a:pt x="0" y="4762"/>
                </a:lnTo>
                <a:lnTo>
                  <a:pt x="2235200" y="522287"/>
                </a:lnTo>
                <a:close/>
              </a:path>
            </a:pathLst>
          </a:custGeom>
          <a:solidFill>
            <a:srgbClr val="7DC5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ECC4A75-79E6-49FD-B1F9-71A899AA4921}"/>
              </a:ext>
            </a:extLst>
          </p:cNvPr>
          <p:cNvSpPr/>
          <p:nvPr userDrawn="1"/>
        </p:nvSpPr>
        <p:spPr>
          <a:xfrm>
            <a:off x="1747520" y="5241925"/>
            <a:ext cx="2911475" cy="1622425"/>
          </a:xfrm>
          <a:custGeom>
            <a:avLst/>
            <a:gdLst>
              <a:gd name="connsiteX0" fmla="*/ 2073275 w 2911475"/>
              <a:gd name="connsiteY0" fmla="*/ 0 h 1622425"/>
              <a:gd name="connsiteX1" fmla="*/ 2911475 w 2911475"/>
              <a:gd name="connsiteY1" fmla="*/ 1616075 h 1622425"/>
              <a:gd name="connsiteX2" fmla="*/ 0 w 2911475"/>
              <a:gd name="connsiteY2" fmla="*/ 1622425 h 1622425"/>
              <a:gd name="connsiteX3" fmla="*/ 2073275 w 2911475"/>
              <a:gd name="connsiteY3" fmla="*/ 0 h 162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1475" h="1622425">
                <a:moveTo>
                  <a:pt x="2073275" y="0"/>
                </a:moveTo>
                <a:lnTo>
                  <a:pt x="2911475" y="1616075"/>
                </a:lnTo>
                <a:lnTo>
                  <a:pt x="0" y="1622425"/>
                </a:lnTo>
                <a:lnTo>
                  <a:pt x="2073275" y="0"/>
                </a:lnTo>
                <a:close/>
              </a:path>
            </a:pathLst>
          </a:custGeom>
          <a:solidFill>
            <a:srgbClr val="7AC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EC55AB-D4B7-4372-A1B7-6ABBA3EF2E6F}"/>
              </a:ext>
            </a:extLst>
          </p:cNvPr>
          <p:cNvSpPr/>
          <p:nvPr userDrawn="1"/>
        </p:nvSpPr>
        <p:spPr>
          <a:xfrm>
            <a:off x="7213600" y="4724400"/>
            <a:ext cx="2419350" cy="2148681"/>
          </a:xfrm>
          <a:custGeom>
            <a:avLst/>
            <a:gdLst>
              <a:gd name="connsiteX0" fmla="*/ 0 w 2419350"/>
              <a:gd name="connsiteY0" fmla="*/ 0 h 2136775"/>
              <a:gd name="connsiteX1" fmla="*/ 854075 w 2419350"/>
              <a:gd name="connsiteY1" fmla="*/ 2136775 h 2136775"/>
              <a:gd name="connsiteX2" fmla="*/ 2419350 w 2419350"/>
              <a:gd name="connsiteY2" fmla="*/ 339725 h 2136775"/>
              <a:gd name="connsiteX3" fmla="*/ 0 w 2419350"/>
              <a:gd name="connsiteY3" fmla="*/ 0 h 2136775"/>
              <a:gd name="connsiteX0" fmla="*/ 0 w 2419350"/>
              <a:gd name="connsiteY0" fmla="*/ 0 h 2148681"/>
              <a:gd name="connsiteX1" fmla="*/ 854075 w 2419350"/>
              <a:gd name="connsiteY1" fmla="*/ 2148681 h 2148681"/>
              <a:gd name="connsiteX2" fmla="*/ 2419350 w 2419350"/>
              <a:gd name="connsiteY2" fmla="*/ 339725 h 2148681"/>
              <a:gd name="connsiteX3" fmla="*/ 0 w 2419350"/>
              <a:gd name="connsiteY3" fmla="*/ 0 h 2148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9350" h="2148681">
                <a:moveTo>
                  <a:pt x="0" y="0"/>
                </a:moveTo>
                <a:lnTo>
                  <a:pt x="854075" y="2148681"/>
                </a:lnTo>
                <a:lnTo>
                  <a:pt x="2419350" y="3397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9BB9C92-13A2-4D9C-9878-239425BB1BB3}"/>
              </a:ext>
            </a:extLst>
          </p:cNvPr>
          <p:cNvSpPr/>
          <p:nvPr userDrawn="1"/>
        </p:nvSpPr>
        <p:spPr>
          <a:xfrm>
            <a:off x="7210425" y="4724400"/>
            <a:ext cx="2425700" cy="339725"/>
          </a:xfrm>
          <a:custGeom>
            <a:avLst/>
            <a:gdLst>
              <a:gd name="connsiteX0" fmla="*/ 2181225 w 2419350"/>
              <a:gd name="connsiteY0" fmla="*/ 0 h 336550"/>
              <a:gd name="connsiteX1" fmla="*/ 2419350 w 2419350"/>
              <a:gd name="connsiteY1" fmla="*/ 336550 h 336550"/>
              <a:gd name="connsiteX2" fmla="*/ 0 w 2419350"/>
              <a:gd name="connsiteY2" fmla="*/ 0 h 336550"/>
              <a:gd name="connsiteX3" fmla="*/ 2181225 w 2419350"/>
              <a:gd name="connsiteY3" fmla="*/ 0 h 336550"/>
              <a:gd name="connsiteX0" fmla="*/ 2181225 w 2425700"/>
              <a:gd name="connsiteY0" fmla="*/ 0 h 339725"/>
              <a:gd name="connsiteX1" fmla="*/ 2425700 w 2425700"/>
              <a:gd name="connsiteY1" fmla="*/ 339725 h 339725"/>
              <a:gd name="connsiteX2" fmla="*/ 0 w 2425700"/>
              <a:gd name="connsiteY2" fmla="*/ 0 h 339725"/>
              <a:gd name="connsiteX3" fmla="*/ 2181225 w 2425700"/>
              <a:gd name="connsiteY3" fmla="*/ 0 h 33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339725">
                <a:moveTo>
                  <a:pt x="2181225" y="0"/>
                </a:moveTo>
                <a:lnTo>
                  <a:pt x="2425700" y="339725"/>
                </a:lnTo>
                <a:lnTo>
                  <a:pt x="0" y="0"/>
                </a:lnTo>
                <a:lnTo>
                  <a:pt x="218122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495288B-FE4F-42DE-8F24-56CD28F03C75}"/>
              </a:ext>
            </a:extLst>
          </p:cNvPr>
          <p:cNvSpPr/>
          <p:nvPr userDrawn="1"/>
        </p:nvSpPr>
        <p:spPr>
          <a:xfrm>
            <a:off x="9390857" y="4722094"/>
            <a:ext cx="718344" cy="352650"/>
          </a:xfrm>
          <a:custGeom>
            <a:avLst/>
            <a:gdLst>
              <a:gd name="connsiteX0" fmla="*/ 720725 w 720725"/>
              <a:gd name="connsiteY0" fmla="*/ 3175 h 342900"/>
              <a:gd name="connsiteX1" fmla="*/ 241300 w 720725"/>
              <a:gd name="connsiteY1" fmla="*/ 342900 h 342900"/>
              <a:gd name="connsiteX2" fmla="*/ 0 w 720725"/>
              <a:gd name="connsiteY2" fmla="*/ 0 h 342900"/>
              <a:gd name="connsiteX3" fmla="*/ 720725 w 720725"/>
              <a:gd name="connsiteY3" fmla="*/ 3175 h 342900"/>
              <a:gd name="connsiteX0" fmla="*/ 723107 w 723107"/>
              <a:gd name="connsiteY0" fmla="*/ 3175 h 342900"/>
              <a:gd name="connsiteX1" fmla="*/ 241300 w 723107"/>
              <a:gd name="connsiteY1" fmla="*/ 342900 h 342900"/>
              <a:gd name="connsiteX2" fmla="*/ 0 w 723107"/>
              <a:gd name="connsiteY2" fmla="*/ 0 h 342900"/>
              <a:gd name="connsiteX3" fmla="*/ 723107 w 723107"/>
              <a:gd name="connsiteY3" fmla="*/ 3175 h 342900"/>
              <a:gd name="connsiteX0" fmla="*/ 715963 w 715963"/>
              <a:gd name="connsiteY0" fmla="*/ 0 h 344376"/>
              <a:gd name="connsiteX1" fmla="*/ 241300 w 715963"/>
              <a:gd name="connsiteY1" fmla="*/ 344376 h 344376"/>
              <a:gd name="connsiteX2" fmla="*/ 0 w 715963"/>
              <a:gd name="connsiteY2" fmla="*/ 1476 h 344376"/>
              <a:gd name="connsiteX3" fmla="*/ 715963 w 715963"/>
              <a:gd name="connsiteY3" fmla="*/ 0 h 344376"/>
              <a:gd name="connsiteX0" fmla="*/ 718344 w 718344"/>
              <a:gd name="connsiteY0" fmla="*/ 0 h 344376"/>
              <a:gd name="connsiteX1" fmla="*/ 241300 w 718344"/>
              <a:gd name="connsiteY1" fmla="*/ 344376 h 344376"/>
              <a:gd name="connsiteX2" fmla="*/ 0 w 718344"/>
              <a:gd name="connsiteY2" fmla="*/ 1476 h 344376"/>
              <a:gd name="connsiteX3" fmla="*/ 718344 w 718344"/>
              <a:gd name="connsiteY3" fmla="*/ 0 h 34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8344" h="344376">
                <a:moveTo>
                  <a:pt x="718344" y="0"/>
                </a:moveTo>
                <a:lnTo>
                  <a:pt x="241300" y="344376"/>
                </a:lnTo>
                <a:lnTo>
                  <a:pt x="0" y="1476"/>
                </a:lnTo>
                <a:lnTo>
                  <a:pt x="718344" y="0"/>
                </a:lnTo>
                <a:close/>
              </a:path>
            </a:pathLst>
          </a:custGeom>
          <a:solidFill>
            <a:srgbClr val="7DC5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75EF37B-E981-4FB7-8FB8-5708F8DCA1D0}"/>
              </a:ext>
            </a:extLst>
          </p:cNvPr>
          <p:cNvSpPr/>
          <p:nvPr userDrawn="1"/>
        </p:nvSpPr>
        <p:spPr>
          <a:xfrm>
            <a:off x="8054182" y="5060951"/>
            <a:ext cx="2745581" cy="1816894"/>
          </a:xfrm>
          <a:custGeom>
            <a:avLst/>
            <a:gdLst>
              <a:gd name="connsiteX0" fmla="*/ 2724150 w 2724150"/>
              <a:gd name="connsiteY0" fmla="*/ 822325 h 1800225"/>
              <a:gd name="connsiteX1" fmla="*/ 0 w 2724150"/>
              <a:gd name="connsiteY1" fmla="*/ 1800225 h 1800225"/>
              <a:gd name="connsiteX2" fmla="*/ 1558925 w 2724150"/>
              <a:gd name="connsiteY2" fmla="*/ 0 h 1800225"/>
              <a:gd name="connsiteX3" fmla="*/ 2724150 w 2724150"/>
              <a:gd name="connsiteY3" fmla="*/ 822325 h 1800225"/>
              <a:gd name="connsiteX0" fmla="*/ 2736056 w 2736056"/>
              <a:gd name="connsiteY0" fmla="*/ 822325 h 1812131"/>
              <a:gd name="connsiteX1" fmla="*/ 0 w 2736056"/>
              <a:gd name="connsiteY1" fmla="*/ 1812131 h 1812131"/>
              <a:gd name="connsiteX2" fmla="*/ 1570831 w 2736056"/>
              <a:gd name="connsiteY2" fmla="*/ 0 h 1812131"/>
              <a:gd name="connsiteX3" fmla="*/ 2736056 w 2736056"/>
              <a:gd name="connsiteY3" fmla="*/ 822325 h 1812131"/>
              <a:gd name="connsiteX0" fmla="*/ 2736056 w 2736056"/>
              <a:gd name="connsiteY0" fmla="*/ 822325 h 1812131"/>
              <a:gd name="connsiteX1" fmla="*/ 0 w 2736056"/>
              <a:gd name="connsiteY1" fmla="*/ 1812131 h 1812131"/>
              <a:gd name="connsiteX2" fmla="*/ 1570831 w 2736056"/>
              <a:gd name="connsiteY2" fmla="*/ 0 h 1812131"/>
              <a:gd name="connsiteX3" fmla="*/ 2736056 w 2736056"/>
              <a:gd name="connsiteY3" fmla="*/ 822325 h 1812131"/>
              <a:gd name="connsiteX0" fmla="*/ 2740818 w 2740818"/>
              <a:gd name="connsiteY0" fmla="*/ 822325 h 1816894"/>
              <a:gd name="connsiteX1" fmla="*/ 0 w 2740818"/>
              <a:gd name="connsiteY1" fmla="*/ 1816894 h 1816894"/>
              <a:gd name="connsiteX2" fmla="*/ 1575593 w 2740818"/>
              <a:gd name="connsiteY2" fmla="*/ 0 h 1816894"/>
              <a:gd name="connsiteX3" fmla="*/ 2740818 w 2740818"/>
              <a:gd name="connsiteY3" fmla="*/ 822325 h 1816894"/>
              <a:gd name="connsiteX0" fmla="*/ 2745581 w 2745581"/>
              <a:gd name="connsiteY0" fmla="*/ 822325 h 1816894"/>
              <a:gd name="connsiteX1" fmla="*/ 0 w 2745581"/>
              <a:gd name="connsiteY1" fmla="*/ 1816894 h 1816894"/>
              <a:gd name="connsiteX2" fmla="*/ 1575593 w 2745581"/>
              <a:gd name="connsiteY2" fmla="*/ 0 h 1816894"/>
              <a:gd name="connsiteX3" fmla="*/ 2745581 w 2745581"/>
              <a:gd name="connsiteY3" fmla="*/ 822325 h 1816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5581" h="1816894">
                <a:moveTo>
                  <a:pt x="2745581" y="822325"/>
                </a:moveTo>
                <a:lnTo>
                  <a:pt x="0" y="1816894"/>
                </a:lnTo>
                <a:lnTo>
                  <a:pt x="1575593" y="0"/>
                </a:lnTo>
                <a:lnTo>
                  <a:pt x="2745581" y="822325"/>
                </a:lnTo>
                <a:close/>
              </a:path>
            </a:pathLst>
          </a:custGeom>
          <a:solidFill>
            <a:srgbClr val="7AC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FD2F4C7-62D7-47C4-AEF8-E3B2545F5086}"/>
              </a:ext>
            </a:extLst>
          </p:cNvPr>
          <p:cNvSpPr/>
          <p:nvPr userDrawn="1"/>
        </p:nvSpPr>
        <p:spPr>
          <a:xfrm>
            <a:off x="8070850" y="5883275"/>
            <a:ext cx="2720975" cy="981075"/>
          </a:xfrm>
          <a:custGeom>
            <a:avLst/>
            <a:gdLst>
              <a:gd name="connsiteX0" fmla="*/ 2720975 w 2720975"/>
              <a:gd name="connsiteY0" fmla="*/ 0 h 981075"/>
              <a:gd name="connsiteX1" fmla="*/ 2143125 w 2720975"/>
              <a:gd name="connsiteY1" fmla="*/ 977900 h 981075"/>
              <a:gd name="connsiteX2" fmla="*/ 0 w 2720975"/>
              <a:gd name="connsiteY2" fmla="*/ 981075 h 981075"/>
              <a:gd name="connsiteX3" fmla="*/ 2720975 w 2720975"/>
              <a:gd name="connsiteY3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0975" h="981075">
                <a:moveTo>
                  <a:pt x="2720975" y="0"/>
                </a:moveTo>
                <a:lnTo>
                  <a:pt x="2143125" y="977900"/>
                </a:lnTo>
                <a:lnTo>
                  <a:pt x="0" y="981075"/>
                </a:lnTo>
                <a:lnTo>
                  <a:pt x="272097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38E9E9A-0311-4810-B363-792317FF6CC7}"/>
              </a:ext>
            </a:extLst>
          </p:cNvPr>
          <p:cNvSpPr/>
          <p:nvPr userDrawn="1"/>
        </p:nvSpPr>
        <p:spPr>
          <a:xfrm>
            <a:off x="10217150" y="5880100"/>
            <a:ext cx="1981200" cy="984250"/>
          </a:xfrm>
          <a:custGeom>
            <a:avLst/>
            <a:gdLst>
              <a:gd name="connsiteX0" fmla="*/ 1971675 w 1981200"/>
              <a:gd name="connsiteY0" fmla="*/ 933450 h 984250"/>
              <a:gd name="connsiteX1" fmla="*/ 1981200 w 1981200"/>
              <a:gd name="connsiteY1" fmla="*/ 984250 h 984250"/>
              <a:gd name="connsiteX2" fmla="*/ 0 w 1981200"/>
              <a:gd name="connsiteY2" fmla="*/ 981075 h 984250"/>
              <a:gd name="connsiteX3" fmla="*/ 574675 w 1981200"/>
              <a:gd name="connsiteY3" fmla="*/ 0 h 984250"/>
              <a:gd name="connsiteX4" fmla="*/ 1971675 w 1981200"/>
              <a:gd name="connsiteY4" fmla="*/ 933450 h 98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1200" h="984250">
                <a:moveTo>
                  <a:pt x="1971675" y="933450"/>
                </a:moveTo>
                <a:lnTo>
                  <a:pt x="1981200" y="984250"/>
                </a:lnTo>
                <a:lnTo>
                  <a:pt x="0" y="981075"/>
                </a:lnTo>
                <a:lnTo>
                  <a:pt x="574675" y="0"/>
                </a:lnTo>
                <a:lnTo>
                  <a:pt x="1971675" y="93345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35C1005-4129-401B-920D-DE8F250381C9}"/>
              </a:ext>
            </a:extLst>
          </p:cNvPr>
          <p:cNvSpPr/>
          <p:nvPr userDrawn="1"/>
        </p:nvSpPr>
        <p:spPr>
          <a:xfrm>
            <a:off x="12134850" y="4724400"/>
            <a:ext cx="66675" cy="73025"/>
          </a:xfrm>
          <a:custGeom>
            <a:avLst/>
            <a:gdLst>
              <a:gd name="connsiteX0" fmla="*/ 0 w 66675"/>
              <a:gd name="connsiteY0" fmla="*/ 0 h 73025"/>
              <a:gd name="connsiteX1" fmla="*/ 63500 w 66675"/>
              <a:gd name="connsiteY1" fmla="*/ 73025 h 73025"/>
              <a:gd name="connsiteX2" fmla="*/ 66675 w 66675"/>
              <a:gd name="connsiteY2" fmla="*/ 0 h 73025"/>
              <a:gd name="connsiteX3" fmla="*/ 0 w 66675"/>
              <a:gd name="connsiteY3" fmla="*/ 0 h 7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75" h="73025">
                <a:moveTo>
                  <a:pt x="0" y="0"/>
                </a:moveTo>
                <a:lnTo>
                  <a:pt x="63500" y="73025"/>
                </a:lnTo>
                <a:lnTo>
                  <a:pt x="66675" y="0"/>
                </a:lnTo>
                <a:lnTo>
                  <a:pt x="0" y="0"/>
                </a:lnTo>
                <a:close/>
              </a:path>
            </a:pathLst>
          </a:custGeom>
          <a:solidFill>
            <a:srgbClr val="7DC5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D41A139-9A37-43F4-8824-E149DE84F2E9}"/>
              </a:ext>
            </a:extLst>
          </p:cNvPr>
          <p:cNvSpPr/>
          <p:nvPr userDrawn="1"/>
        </p:nvSpPr>
        <p:spPr>
          <a:xfrm>
            <a:off x="10788650" y="4879975"/>
            <a:ext cx="1409700" cy="1479550"/>
          </a:xfrm>
          <a:custGeom>
            <a:avLst/>
            <a:gdLst>
              <a:gd name="connsiteX0" fmla="*/ 0 w 1409700"/>
              <a:gd name="connsiteY0" fmla="*/ 996950 h 1479550"/>
              <a:gd name="connsiteX1" fmla="*/ 1409700 w 1409700"/>
              <a:gd name="connsiteY1" fmla="*/ 0 h 1479550"/>
              <a:gd name="connsiteX2" fmla="*/ 1406525 w 1409700"/>
              <a:gd name="connsiteY2" fmla="*/ 1479550 h 1479550"/>
              <a:gd name="connsiteX3" fmla="*/ 0 w 1409700"/>
              <a:gd name="connsiteY3" fmla="*/ 996950 h 147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9700" h="1479550">
                <a:moveTo>
                  <a:pt x="0" y="996950"/>
                </a:moveTo>
                <a:lnTo>
                  <a:pt x="1409700" y="0"/>
                </a:lnTo>
                <a:cubicBezTo>
                  <a:pt x="1408642" y="493183"/>
                  <a:pt x="1407583" y="986367"/>
                  <a:pt x="1406525" y="1479550"/>
                </a:cubicBezTo>
                <a:lnTo>
                  <a:pt x="0" y="99695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C6C3AF2-A337-4EDF-B835-7CE289A26082}"/>
              </a:ext>
            </a:extLst>
          </p:cNvPr>
          <p:cNvSpPr/>
          <p:nvPr userDrawn="1"/>
        </p:nvSpPr>
        <p:spPr>
          <a:xfrm>
            <a:off x="10758488" y="5857081"/>
            <a:ext cx="1439861" cy="990000"/>
          </a:xfrm>
          <a:custGeom>
            <a:avLst/>
            <a:gdLst>
              <a:gd name="connsiteX0" fmla="*/ 1409700 w 1409700"/>
              <a:gd name="connsiteY0" fmla="*/ 942975 h 942975"/>
              <a:gd name="connsiteX1" fmla="*/ 1406525 w 1409700"/>
              <a:gd name="connsiteY1" fmla="*/ 479425 h 942975"/>
              <a:gd name="connsiteX2" fmla="*/ 0 w 1409700"/>
              <a:gd name="connsiteY2" fmla="*/ 0 h 942975"/>
              <a:gd name="connsiteX3" fmla="*/ 1409700 w 1409700"/>
              <a:gd name="connsiteY3" fmla="*/ 942975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9700" h="942975">
                <a:moveTo>
                  <a:pt x="1409700" y="942975"/>
                </a:moveTo>
                <a:cubicBezTo>
                  <a:pt x="1408642" y="788458"/>
                  <a:pt x="1407583" y="633942"/>
                  <a:pt x="1406525" y="479425"/>
                </a:cubicBezTo>
                <a:lnTo>
                  <a:pt x="0" y="0"/>
                </a:lnTo>
                <a:lnTo>
                  <a:pt x="1409700" y="942975"/>
                </a:lnTo>
                <a:close/>
              </a:path>
            </a:pathLst>
          </a:custGeom>
          <a:solidFill>
            <a:srgbClr val="7DC5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56CB783-9DF8-49EF-9CBF-5AD2F2405C54}"/>
              </a:ext>
            </a:extLst>
          </p:cNvPr>
          <p:cNvSpPr/>
          <p:nvPr userDrawn="1"/>
        </p:nvSpPr>
        <p:spPr>
          <a:xfrm>
            <a:off x="9632950" y="4724400"/>
            <a:ext cx="2565400" cy="1155700"/>
          </a:xfrm>
          <a:custGeom>
            <a:avLst/>
            <a:gdLst>
              <a:gd name="connsiteX0" fmla="*/ 0 w 2565400"/>
              <a:gd name="connsiteY0" fmla="*/ 339725 h 1155700"/>
              <a:gd name="connsiteX1" fmla="*/ 473075 w 2565400"/>
              <a:gd name="connsiteY1" fmla="*/ 0 h 1155700"/>
              <a:gd name="connsiteX2" fmla="*/ 2505075 w 2565400"/>
              <a:gd name="connsiteY2" fmla="*/ 0 h 1155700"/>
              <a:gd name="connsiteX3" fmla="*/ 2562225 w 2565400"/>
              <a:gd name="connsiteY3" fmla="*/ 69850 h 1155700"/>
              <a:gd name="connsiteX4" fmla="*/ 2565400 w 2565400"/>
              <a:gd name="connsiteY4" fmla="*/ 161925 h 1155700"/>
              <a:gd name="connsiteX5" fmla="*/ 1158875 w 2565400"/>
              <a:gd name="connsiteY5" fmla="*/ 1155700 h 1155700"/>
              <a:gd name="connsiteX6" fmla="*/ 0 w 2565400"/>
              <a:gd name="connsiteY6" fmla="*/ 339725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65400" h="1155700">
                <a:moveTo>
                  <a:pt x="0" y="339725"/>
                </a:moveTo>
                <a:lnTo>
                  <a:pt x="473075" y="0"/>
                </a:lnTo>
                <a:lnTo>
                  <a:pt x="2505075" y="0"/>
                </a:lnTo>
                <a:lnTo>
                  <a:pt x="2562225" y="69850"/>
                </a:lnTo>
                <a:lnTo>
                  <a:pt x="2565400" y="161925"/>
                </a:lnTo>
                <a:lnTo>
                  <a:pt x="1158875" y="1155700"/>
                </a:lnTo>
                <a:lnTo>
                  <a:pt x="0" y="3397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E3C54E1-A92D-4B22-BE27-AB66355A0829}"/>
              </a:ext>
            </a:extLst>
          </p:cNvPr>
          <p:cNvSpPr/>
          <p:nvPr userDrawn="1"/>
        </p:nvSpPr>
        <p:spPr>
          <a:xfrm>
            <a:off x="4645025" y="4727575"/>
            <a:ext cx="3429000" cy="2139950"/>
          </a:xfrm>
          <a:custGeom>
            <a:avLst/>
            <a:gdLst>
              <a:gd name="connsiteX0" fmla="*/ 0 w 3429000"/>
              <a:gd name="connsiteY0" fmla="*/ 2133600 h 2139950"/>
              <a:gd name="connsiteX1" fmla="*/ 2571750 w 3429000"/>
              <a:gd name="connsiteY1" fmla="*/ 0 h 2139950"/>
              <a:gd name="connsiteX2" fmla="*/ 3429000 w 3429000"/>
              <a:gd name="connsiteY2" fmla="*/ 2139950 h 2139950"/>
              <a:gd name="connsiteX3" fmla="*/ 0 w 3429000"/>
              <a:gd name="connsiteY3" fmla="*/ 2133600 h 2139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2139950">
                <a:moveTo>
                  <a:pt x="0" y="2133600"/>
                </a:moveTo>
                <a:lnTo>
                  <a:pt x="2571750" y="0"/>
                </a:lnTo>
                <a:lnTo>
                  <a:pt x="3429000" y="2139950"/>
                </a:lnTo>
                <a:lnTo>
                  <a:pt x="0" y="21336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9675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uilding, floor, umbrella&#10;&#10;Description automatically generated">
            <a:extLst>
              <a:ext uri="{FF2B5EF4-FFF2-40B4-BE49-F238E27FC236}">
                <a16:creationId xmlns:a16="http://schemas.microsoft.com/office/drawing/2014/main" id="{52FEB55E-D68D-4540-B345-0B33FB41E2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" r="76342" b="-62"/>
          <a:stretch/>
        </p:blipFill>
        <p:spPr>
          <a:xfrm>
            <a:off x="0" y="4156"/>
            <a:ext cx="2884515" cy="6858000"/>
          </a:xfrm>
          <a:prstGeom prst="rect">
            <a:avLst/>
          </a:prstGeom>
        </p:spPr>
      </p:pic>
      <p:sp>
        <p:nvSpPr>
          <p:cNvPr id="10" name="Nadpis 1">
            <a:extLst>
              <a:ext uri="{FF2B5EF4-FFF2-40B4-BE49-F238E27FC236}">
                <a16:creationId xmlns:a16="http://schemas.microsoft.com/office/drawing/2014/main" id="{4D394B99-6BFC-4439-BD46-AAC357ABAD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67396" y="1844311"/>
            <a:ext cx="8902931" cy="2387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cs-CZ"/>
              <a:t>Tematický předěl</a:t>
            </a:r>
          </a:p>
        </p:txBody>
      </p:sp>
    </p:spTree>
    <p:extLst>
      <p:ext uri="{BB962C8B-B14F-4D97-AF65-F5344CB8AC3E}">
        <p14:creationId xmlns:p14="http://schemas.microsoft.com/office/powerpoint/2010/main" val="30282454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uilding, floor, umbrella&#10;&#10;Description automatically generated">
            <a:extLst>
              <a:ext uri="{FF2B5EF4-FFF2-40B4-BE49-F238E27FC236}">
                <a16:creationId xmlns:a16="http://schemas.microsoft.com/office/drawing/2014/main" id="{52FEB55E-D68D-4540-B345-0B33FB41E2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19" t="3" r="-756" b="-1"/>
          <a:stretch/>
        </p:blipFill>
        <p:spPr>
          <a:xfrm>
            <a:off x="9410008" y="0"/>
            <a:ext cx="2879802" cy="6858000"/>
          </a:xfrm>
          <a:prstGeom prst="rect">
            <a:avLst/>
          </a:prstGeom>
        </p:spPr>
      </p:pic>
      <p:sp>
        <p:nvSpPr>
          <p:cNvPr id="10" name="Nadpis 1">
            <a:extLst>
              <a:ext uri="{FF2B5EF4-FFF2-40B4-BE49-F238E27FC236}">
                <a16:creationId xmlns:a16="http://schemas.microsoft.com/office/drawing/2014/main" id="{4D394B99-6BFC-4439-BD46-AAC357ABAD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9505" y="1844311"/>
            <a:ext cx="9060873" cy="2387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cs-CZ"/>
              <a:t>Tematický předěl</a:t>
            </a:r>
          </a:p>
        </p:txBody>
      </p:sp>
    </p:spTree>
    <p:extLst>
      <p:ext uri="{BB962C8B-B14F-4D97-AF65-F5344CB8AC3E}">
        <p14:creationId xmlns:p14="http://schemas.microsoft.com/office/powerpoint/2010/main" val="34714994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ávěrečný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2439357-34AB-4B9F-8482-8F5D82C3CE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37854" y="2235200"/>
            <a:ext cx="9144000" cy="2387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cs-CZ"/>
              <a:t>Děkujeme za Váš čas!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8C49940F-EA0D-4C3D-81DE-47FE12067C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5" y="5874687"/>
            <a:ext cx="1917698" cy="675553"/>
          </a:xfrm>
          <a:prstGeom prst="rect">
            <a:avLst/>
          </a:prstGeom>
        </p:spPr>
      </p:pic>
      <p:pic>
        <p:nvPicPr>
          <p:cNvPr id="10" name="Picture 9" descr="A close up of an umbrella&#10;&#10;Description automatically generated">
            <a:extLst>
              <a:ext uri="{FF2B5EF4-FFF2-40B4-BE49-F238E27FC236}">
                <a16:creationId xmlns:a16="http://schemas.microsoft.com/office/drawing/2014/main" id="{79726A30-C558-450A-9C53-C724E9E97B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75709" cy="1224544"/>
          </a:xfrm>
          <a:prstGeom prst="rect">
            <a:avLst/>
          </a:prstGeom>
        </p:spPr>
      </p:pic>
      <p:pic>
        <p:nvPicPr>
          <p:cNvPr id="12" name="Picture 11" descr="A picture containing accessory, umbrella&#10;&#10;Description automatically generated">
            <a:extLst>
              <a:ext uri="{FF2B5EF4-FFF2-40B4-BE49-F238E27FC236}">
                <a16:creationId xmlns:a16="http://schemas.microsoft.com/office/drawing/2014/main" id="{A7A01945-AFCD-4167-A300-C5CDE411BEC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010" y="5605498"/>
            <a:ext cx="2760990" cy="125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67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47EC3F4-03ED-4544-B713-C746A2E81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BDCB095-3633-4F05-B708-828278238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19E66A8-9418-45F1-BC2B-F0761F80C5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1328A9-5FD4-4AB3-9BDD-44D309825CBE}" type="datetimeFigureOut">
              <a:rPr lang="cs-CZ" smtClean="0"/>
              <a:t>14.05.2022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A25E120-46CD-40B2-B89C-EB63C7DAE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F1A80EA-0391-4131-818A-0E81D40A5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3222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4FBFC6C-0CC4-45D0-B6F1-E3820240B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A9072FC-BA47-48AE-ABCC-4AF30DCB8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78AAC54-C944-4785-931D-433A9F580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328A9-5FD4-4AB3-9BDD-44D309825CBE}" type="datetimeFigureOut">
              <a:rPr lang="cs-CZ" smtClean="0"/>
              <a:t>14.05.2022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14012AE-CE49-449B-A174-2CF6A0923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62093BA-FB55-437D-A850-D7DE19DA9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42327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8A61703-C1EF-4620-BAE4-E34ADF429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8FAED93-E40D-4A13-B9EF-52A5982F37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5CF8C94C-E406-4E31-A13E-48F46FDBBF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B81F705F-3E8E-415C-B90C-F03E0B65F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328A9-5FD4-4AB3-9BDD-44D309825CBE}" type="datetimeFigureOut">
              <a:rPr lang="cs-CZ" smtClean="0"/>
              <a:t>14.05.2022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C5E1953-5087-4930-90DF-8433C9193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CD34ECAB-DCB4-4D77-BC5D-2EB6252B0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20156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21637C3-8997-493B-A3AD-C223F6493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616391D-9819-4D88-8FA0-41D20CEB1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D9DC8087-6C3A-4AF1-8BE0-7DD80A6F01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72ADC0D6-725C-40F7-BC09-7C7B58A078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82E126C4-C6E5-44D5-ABAD-D55EF0A374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9AE06B44-3ED2-4914-BE68-452F95205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328A9-5FD4-4AB3-9BDD-44D309825CBE}" type="datetimeFigureOut">
              <a:rPr lang="cs-CZ" smtClean="0"/>
              <a:t>14.05.2022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82239B4C-FA90-43FF-974C-895D450FC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C5CDA371-8FD9-48D0-86CD-83423FA71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15073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0A6B2D4-4CAE-4D8E-BD2A-66797B6F6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105EAA33-5B85-424C-8574-1480C0F4E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328A9-5FD4-4AB3-9BDD-44D309825CBE}" type="datetimeFigureOut">
              <a:rPr lang="cs-CZ" smtClean="0"/>
              <a:t>14.05.2022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9F208FAA-1912-43AC-B1F5-C7D531FB2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5871D762-1ED4-46E2-8B02-E34DAD613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47236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6C098516-8947-45BD-B895-5ADEB4D32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328A9-5FD4-4AB3-9BDD-44D309825CBE}" type="datetimeFigureOut">
              <a:rPr lang="cs-CZ" smtClean="0"/>
              <a:t>14.05.2022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E1116F1C-A24F-4173-B94C-5829FA1C1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EE2EA88-55FD-428E-9114-164A2CA03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2870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FA675B2-C062-4D72-93B0-044DC70CC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CBCD624-8770-4BA0-AE57-4E1883655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F8BA6FB8-83BD-469F-A28A-533C69B596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E3DBF99-FA78-4461-AE9B-854C5A934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328A9-5FD4-4AB3-9BDD-44D309825CBE}" type="datetimeFigureOut">
              <a:rPr lang="cs-CZ" smtClean="0"/>
              <a:t>14.05.2022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1DF129F2-DC14-4C03-A968-C235C35EF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8949947-8D64-429A-B851-7CFD8496D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46647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DD2F169-B9F6-422A-A2EC-214EDB818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16C5AF6B-ED0F-4D70-8613-64C1A2D37B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960A7B8F-2B1C-4F43-B3F3-6F581548E3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9358A2A9-3E0A-4796-8BCB-B9F6FDBD9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328A9-5FD4-4AB3-9BDD-44D309825CBE}" type="datetimeFigureOut">
              <a:rPr lang="cs-CZ" smtClean="0"/>
              <a:t>14.05.2022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83C4E763-6D69-4DA9-A9CD-EDDA95A28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67ABB55-F049-485D-86F7-1D6677CC2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6711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D8D7801C-5F21-4741-9A23-7C5842D54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C5336DB-6860-46F6-9B0E-9929F3C29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AB9749F-C664-4497-9ADA-1D21768319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328A9-5FD4-4AB3-9BDD-44D309825CBE}" type="datetimeFigureOut">
              <a:rPr lang="cs-CZ" smtClean="0"/>
              <a:t>14.05.2022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13DDCB3-397D-4E19-8708-870BD8B0BB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F120979-3EAD-4299-87F1-3510A361E6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4227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F120979-3EAD-4299-87F1-3510A361E6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3021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sv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40.svg"/><Relationship Id="rId2" Type="http://schemas.openxmlformats.org/officeDocument/2006/relationships/image" Target="../media/image22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svg"/><Relationship Id="rId15" Type="http://schemas.openxmlformats.org/officeDocument/2006/relationships/image" Target="../media/image38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3.svg"/><Relationship Id="rId7" Type="http://schemas.openxmlformats.org/officeDocument/2006/relationships/image" Target="../media/image19.svg"/><Relationship Id="rId12" Type="http://schemas.openxmlformats.org/officeDocument/2006/relationships/image" Target="../media/image30.png"/><Relationship Id="rId2" Type="http://schemas.openxmlformats.org/officeDocument/2006/relationships/image" Target="../media/image22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.png"/><Relationship Id="rId11" Type="http://schemas.openxmlformats.org/officeDocument/2006/relationships/image" Target="../media/image29.png"/><Relationship Id="rId5" Type="http://schemas.openxmlformats.org/officeDocument/2006/relationships/image" Target="../media/image25.sv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42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11" Type="http://schemas.openxmlformats.org/officeDocument/2006/relationships/image" Target="../media/image43.png"/><Relationship Id="rId5" Type="http://schemas.openxmlformats.org/officeDocument/2006/relationships/image" Target="../media/image29.png"/><Relationship Id="rId10" Type="http://schemas.openxmlformats.org/officeDocument/2006/relationships/hyperlink" Target="https://docs.microsoft.com/cs-cz/powerquery-m/web-contents" TargetMode="External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hyperlink" Target="https://docs.microsoft.com/cs-cz/powerquery-m/web-contents" TargetMode="External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svg"/><Relationship Id="rId3" Type="http://schemas.openxmlformats.org/officeDocument/2006/relationships/image" Target="../media/image9.jpeg"/><Relationship Id="rId7" Type="http://schemas.openxmlformats.org/officeDocument/2006/relationships/hyperlink" Target="https://www.databrothers.cz/" TargetMode="External"/><Relationship Id="rId12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11" Type="http://schemas.openxmlformats.org/officeDocument/2006/relationships/image" Target="../media/image13.svg"/><Relationship Id="rId5" Type="http://schemas.openxmlformats.org/officeDocument/2006/relationships/hyperlink" Target="https://mvp.microsoft.com/en-us/PublicProfile/5003801?fullName=%C5%A0t%C4%9Bp%C3%A1n%20Re%C5%A1l" TargetMode="External"/><Relationship Id="rId10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hyperlink" Target="https://www.jaknapowerbi.cz/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hyperlink" Target="https://github.com/tirnovar/Power_BI_REST_API_PQ/blob/main/Power%20BI%20Service%20Token/get-BearerToken.pq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11" Type="http://schemas.openxmlformats.org/officeDocument/2006/relationships/image" Target="../media/image44.png"/><Relationship Id="rId5" Type="http://schemas.openxmlformats.org/officeDocument/2006/relationships/image" Target="../media/image29.png"/><Relationship Id="rId10" Type="http://schemas.openxmlformats.org/officeDocument/2006/relationships/image" Target="../media/image42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4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11" Type="http://schemas.openxmlformats.org/officeDocument/2006/relationships/image" Target="../media/image45.png"/><Relationship Id="rId5" Type="http://schemas.openxmlformats.org/officeDocument/2006/relationships/image" Target="../media/image29.png"/><Relationship Id="rId10" Type="http://schemas.openxmlformats.org/officeDocument/2006/relationships/image" Target="../media/image42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hyperlink" Target="https://github.com/tirnovar/Power_BI_REST_API_PQ/blob/main/Power%20BI%20Service%20Token/get-BearerToken.pq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11" Type="http://schemas.openxmlformats.org/officeDocument/2006/relationships/image" Target="../media/image44.png"/><Relationship Id="rId5" Type="http://schemas.openxmlformats.org/officeDocument/2006/relationships/image" Target="../media/image29.png"/><Relationship Id="rId10" Type="http://schemas.openxmlformats.org/officeDocument/2006/relationships/image" Target="../media/image42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hyperlink" Target="https://github.com/tirnovar/Power_BI_REST_API_PQ/blob/main/Power%20BI%20Service%20Token/get-BearerToken.pq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11" Type="http://schemas.openxmlformats.org/officeDocument/2006/relationships/image" Target="../media/image44.png"/><Relationship Id="rId5" Type="http://schemas.openxmlformats.org/officeDocument/2006/relationships/image" Target="../media/image29.png"/><Relationship Id="rId10" Type="http://schemas.openxmlformats.org/officeDocument/2006/relationships/image" Target="../media/image42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50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4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11" Type="http://schemas.openxmlformats.org/officeDocument/2006/relationships/hyperlink" Target="https://portal.azure.com/#blade/Microsoft_AAD_IAM/ActiveDirectoryMenuBlade/RegisteredApps" TargetMode="External"/><Relationship Id="rId5" Type="http://schemas.openxmlformats.org/officeDocument/2006/relationships/image" Target="../media/image29.png"/><Relationship Id="rId10" Type="http://schemas.openxmlformats.org/officeDocument/2006/relationships/image" Target="../media/image48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4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11" Type="http://schemas.openxmlformats.org/officeDocument/2006/relationships/image" Target="../media/image44.png"/><Relationship Id="rId5" Type="http://schemas.openxmlformats.org/officeDocument/2006/relationships/image" Target="../media/image29.png"/><Relationship Id="rId10" Type="http://schemas.openxmlformats.org/officeDocument/2006/relationships/image" Target="../media/image4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5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11" Type="http://schemas.openxmlformats.org/officeDocument/2006/relationships/hyperlink" Target="https://github.com/tirnovar/Power_BI_REST_API_PQ" TargetMode="External"/><Relationship Id="rId5" Type="http://schemas.openxmlformats.org/officeDocument/2006/relationships/image" Target="../media/image29.png"/><Relationship Id="rId10" Type="http://schemas.openxmlformats.org/officeDocument/2006/relationships/image" Target="../media/image51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5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11" Type="http://schemas.openxmlformats.org/officeDocument/2006/relationships/image" Target="../media/image54.png"/><Relationship Id="rId5" Type="http://schemas.openxmlformats.org/officeDocument/2006/relationships/image" Target="../media/image29.png"/><Relationship Id="rId10" Type="http://schemas.openxmlformats.org/officeDocument/2006/relationships/image" Target="../media/image53.jpe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hyperlink" Target="https://blog.crossjoin.co.uk/2019/01/13/power-bi-data-privacy-cloud-web-data-sources/" TargetMode="External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11" Type="http://schemas.openxmlformats.org/officeDocument/2006/relationships/image" Target="../media/image57.png"/><Relationship Id="rId5" Type="http://schemas.openxmlformats.org/officeDocument/2006/relationships/image" Target="../media/image29.png"/><Relationship Id="rId10" Type="http://schemas.openxmlformats.org/officeDocument/2006/relationships/image" Target="../media/image56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58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11" Type="http://schemas.openxmlformats.org/officeDocument/2006/relationships/image" Target="../media/image60.jpeg"/><Relationship Id="rId5" Type="http://schemas.openxmlformats.org/officeDocument/2006/relationships/image" Target="../media/image29.png"/><Relationship Id="rId10" Type="http://schemas.openxmlformats.org/officeDocument/2006/relationships/image" Target="../media/image5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63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62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11" Type="http://schemas.openxmlformats.org/officeDocument/2006/relationships/image" Target="../media/image61.png"/><Relationship Id="rId5" Type="http://schemas.openxmlformats.org/officeDocument/2006/relationships/image" Target="../media/image29.png"/><Relationship Id="rId10" Type="http://schemas.openxmlformats.org/officeDocument/2006/relationships/hyperlink" Target="https://github.com/tirnovar/Power_BI_REST_API_PQ/blob/main/02_Template/template.json" TargetMode="External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6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65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66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11" Type="http://schemas.openxmlformats.org/officeDocument/2006/relationships/image" Target="../media/image68.png"/><Relationship Id="rId5" Type="http://schemas.openxmlformats.org/officeDocument/2006/relationships/image" Target="../media/image29.png"/><Relationship Id="rId10" Type="http://schemas.openxmlformats.org/officeDocument/2006/relationships/image" Target="../media/image67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3.svg"/><Relationship Id="rId7" Type="http://schemas.openxmlformats.org/officeDocument/2006/relationships/image" Target="../media/image19.svg"/><Relationship Id="rId12" Type="http://schemas.openxmlformats.org/officeDocument/2006/relationships/image" Target="../media/image30.png"/><Relationship Id="rId2" Type="http://schemas.openxmlformats.org/officeDocument/2006/relationships/image" Target="../media/image22.png"/><Relationship Id="rId16" Type="http://schemas.openxmlformats.org/officeDocument/2006/relationships/hyperlink" Target="https://docs.microsoft.com/en-us/rest/api/power-bi/" TargetMode="Externa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.png"/><Relationship Id="rId11" Type="http://schemas.openxmlformats.org/officeDocument/2006/relationships/image" Target="../media/image29.png"/><Relationship Id="rId5" Type="http://schemas.openxmlformats.org/officeDocument/2006/relationships/image" Target="../media/image25.sv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svg"/><Relationship Id="rId7" Type="http://schemas.openxmlformats.org/officeDocument/2006/relationships/image" Target="../media/image19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43B20-68BA-455E-BE63-B6924AF24B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8263"/>
            <a:ext cx="9144000" cy="1716064"/>
          </a:xfrm>
        </p:spPr>
        <p:txBody>
          <a:bodyPr>
            <a:noAutofit/>
          </a:bodyPr>
          <a:lstStyle/>
          <a:p>
            <a:r>
              <a:rPr lang="en-GB" sz="4800" dirty="0"/>
              <a:t>Power BI REST API with Power Query optics</a:t>
            </a:r>
            <a:endParaRPr lang="en-GB" sz="3600" dirty="0">
              <a:latin typeface="Arial Nova" panose="020B05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1EA2B3-305D-4A91-805A-F391433C00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30733"/>
            <a:ext cx="9144000" cy="637008"/>
          </a:xfrm>
        </p:spPr>
        <p:txBody>
          <a:bodyPr/>
          <a:lstStyle/>
          <a:p>
            <a:r>
              <a:rPr lang="cs-CZ" sz="2000" b="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„Make </a:t>
            </a:r>
            <a:r>
              <a:rPr lang="cs-CZ" sz="2000" b="0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</a:t>
            </a:r>
            <a:r>
              <a:rPr lang="cs-CZ" sz="2000" b="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 </a:t>
            </a:r>
            <a:r>
              <a:rPr lang="cs-CZ" sz="2000" b="0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shine</a:t>
            </a:r>
            <a:r>
              <a:rPr lang="cs-CZ" sz="2000" b="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!“</a:t>
            </a:r>
            <a:endParaRPr lang="en-GB" sz="2000" b="0" i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444B2-22FC-4505-AE5E-DF3E9FCE557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458200" y="5792183"/>
            <a:ext cx="2209800" cy="394960"/>
          </a:xfrm>
        </p:spPr>
        <p:txBody>
          <a:bodyPr/>
          <a:lstStyle/>
          <a:p>
            <a:pPr algn="ctr"/>
            <a:r>
              <a:rPr lang="cs-CZ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2022</a:t>
            </a:r>
            <a:endParaRPr lang="en-GB" b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3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" y="229245"/>
            <a:ext cx="9895840" cy="920986"/>
          </a:xfrm>
        </p:spPr>
        <p:txBody>
          <a:bodyPr>
            <a:normAutofit/>
          </a:bodyPr>
          <a:lstStyle/>
          <a:p>
            <a:r>
              <a:rPr lang="en-GB" dirty="0"/>
              <a:t>HOW TO GET DATASET ID?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3C926B-9430-29BE-86DB-BCAD42517D24}"/>
              </a:ext>
            </a:extLst>
          </p:cNvPr>
          <p:cNvSpPr txBox="1"/>
          <p:nvPr/>
        </p:nvSpPr>
        <p:spPr>
          <a:xfrm>
            <a:off x="2281573" y="4199536"/>
            <a:ext cx="14125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rgbClr val="000000"/>
                </a:solidFill>
                <a:effectLst/>
                <a:latin typeface="IBMPlexMono, Monaco,  Courier New"/>
              </a:rPr>
              <a:t>Step by Step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3DE31798-A995-4E8F-AFD1-903420183C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78908" y="2903765"/>
            <a:ext cx="1050470" cy="1050470"/>
          </a:xfr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BE9F0CF-CF80-AF07-85CD-899373D596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62622" y="2903764"/>
            <a:ext cx="1050471" cy="10504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828975-C163-12FB-62AF-7F172B3E7FA4}"/>
              </a:ext>
            </a:extLst>
          </p:cNvPr>
          <p:cNvSpPr txBox="1"/>
          <p:nvPr/>
        </p:nvSpPr>
        <p:spPr>
          <a:xfrm>
            <a:off x="8497861" y="4199536"/>
            <a:ext cx="14125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rgbClr val="000000"/>
                </a:solidFill>
                <a:effectLst/>
                <a:latin typeface="IBMPlexMono, Monaco,  Courier New"/>
              </a:rPr>
              <a:t>Shortcut</a:t>
            </a:r>
          </a:p>
        </p:txBody>
      </p:sp>
    </p:spTree>
    <p:extLst>
      <p:ext uri="{BB962C8B-B14F-4D97-AF65-F5344CB8AC3E}">
        <p14:creationId xmlns:p14="http://schemas.microsoft.com/office/powerpoint/2010/main" val="2340962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" y="229245"/>
            <a:ext cx="9895840" cy="920986"/>
          </a:xfrm>
        </p:spPr>
        <p:txBody>
          <a:bodyPr>
            <a:normAutofit/>
          </a:bodyPr>
          <a:lstStyle/>
          <a:p>
            <a:r>
              <a:rPr lang="en-GB" dirty="0"/>
              <a:t>DATASET ID – STEP SOLUTION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BE9F0CF-CF80-AF07-85CD-899373D59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70453" y="6076914"/>
            <a:ext cx="620612" cy="62061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9B4E8A3-950C-1A11-9562-48CD752DDA6F}"/>
              </a:ext>
            </a:extLst>
          </p:cNvPr>
          <p:cNvGrpSpPr/>
          <p:nvPr/>
        </p:nvGrpSpPr>
        <p:grpSpPr>
          <a:xfrm>
            <a:off x="3129957" y="2676016"/>
            <a:ext cx="5932086" cy="2912173"/>
            <a:chOff x="3175443" y="3057521"/>
            <a:chExt cx="5932086" cy="291217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93C926B-9430-29BE-86DB-BCAD42517D24}"/>
                </a:ext>
              </a:extLst>
            </p:cNvPr>
            <p:cNvSpPr txBox="1"/>
            <p:nvPr/>
          </p:nvSpPr>
          <p:spPr>
            <a:xfrm>
              <a:off x="3175443" y="4400034"/>
              <a:ext cx="1412568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000000"/>
                  </a:solidFill>
                  <a:effectLst/>
                  <a:latin typeface="IBMPlexMono, Monaco,  Courier New"/>
                </a:rPr>
                <a:t>Give me ALL Workspaces</a:t>
              </a:r>
              <a:br>
                <a:rPr lang="en-GB" sz="1600" b="1" dirty="0">
                  <a:solidFill>
                    <a:srgbClr val="000000"/>
                  </a:solidFill>
                  <a:effectLst/>
                  <a:latin typeface="IBMPlexMono, Monaco,  Courier New"/>
                </a:rPr>
              </a:br>
              <a:r>
                <a:rPr lang="en-GB" sz="1600" b="1" dirty="0">
                  <a:solidFill>
                    <a:srgbClr val="000000"/>
                  </a:solidFill>
                  <a:effectLst/>
                  <a:latin typeface="IBMPlexMono, Monaco,  Courier New"/>
                </a:rPr>
                <a:t>or by Specific Name</a:t>
              </a:r>
            </a:p>
          </p:txBody>
        </p:sp>
        <p:pic>
          <p:nvPicPr>
            <p:cNvPr id="10" name="Picture 9" descr="Icon&#10;&#10;Description automatically generated">
              <a:extLst>
                <a:ext uri="{FF2B5EF4-FFF2-40B4-BE49-F238E27FC236}">
                  <a16:creationId xmlns:a16="http://schemas.microsoft.com/office/drawing/2014/main" id="{2932F5A6-0E04-0C4D-C36F-9E47BCF7E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9766" y="3057521"/>
              <a:ext cx="742958" cy="742958"/>
            </a:xfrm>
            <a:prstGeom prst="rect">
              <a:avLst/>
            </a:prstGeom>
          </p:spPr>
        </p:pic>
        <p:pic>
          <p:nvPicPr>
            <p:cNvPr id="11" name="Picture 10" descr="Icon&#10;&#10;Description automatically generated">
              <a:extLst>
                <a:ext uri="{FF2B5EF4-FFF2-40B4-BE49-F238E27FC236}">
                  <a16:creationId xmlns:a16="http://schemas.microsoft.com/office/drawing/2014/main" id="{865787BD-EA37-1D93-E56A-72FA31903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0248" y="3057521"/>
              <a:ext cx="742958" cy="742958"/>
            </a:xfrm>
            <a:prstGeom prst="rect">
              <a:avLst/>
            </a:prstGeom>
          </p:spPr>
        </p:pic>
        <p:pic>
          <p:nvPicPr>
            <p:cNvPr id="13" name="Picture 12" descr="Icon&#10;&#10;Description automatically generated">
              <a:extLst>
                <a:ext uri="{FF2B5EF4-FFF2-40B4-BE49-F238E27FC236}">
                  <a16:creationId xmlns:a16="http://schemas.microsoft.com/office/drawing/2014/main" id="{E17A98CF-6ED7-A4EC-D245-CA26D9DE2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0007" y="3057521"/>
              <a:ext cx="742958" cy="74295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769CC0A-7846-5624-69E3-51BB9F0F0EAB}"/>
                </a:ext>
              </a:extLst>
            </p:cNvPr>
            <p:cNvSpPr txBox="1"/>
            <p:nvPr/>
          </p:nvSpPr>
          <p:spPr>
            <a:xfrm>
              <a:off x="5435202" y="4400034"/>
              <a:ext cx="1412568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000000"/>
                  </a:solidFill>
                  <a:effectLst/>
                  <a:latin typeface="IBMPlexMono, Monaco,  Courier New"/>
                </a:rPr>
                <a:t>Return me content of Workspace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1FACF30-FC14-F83D-8C04-B14BEABA9AFC}"/>
                </a:ext>
              </a:extLst>
            </p:cNvPr>
            <p:cNvSpPr txBox="1"/>
            <p:nvPr/>
          </p:nvSpPr>
          <p:spPr>
            <a:xfrm>
              <a:off x="7694961" y="4400034"/>
              <a:ext cx="1412568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000000"/>
                  </a:solidFill>
                  <a:effectLst/>
                  <a:latin typeface="IBMPlexMono, Monaco,  Courier New"/>
                </a:rPr>
                <a:t>Give me Refresh history of Dataset from selected Workspace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6BB15C1-0CD9-7140-53C7-33D2571B41BE}"/>
              </a:ext>
            </a:extLst>
          </p:cNvPr>
          <p:cNvCxnSpPr>
            <a:cxnSpLocks/>
          </p:cNvCxnSpPr>
          <p:nvPr/>
        </p:nvCxnSpPr>
        <p:spPr>
          <a:xfrm>
            <a:off x="4329775" y="3045981"/>
            <a:ext cx="1277738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7BD29E3-1FDB-D06B-8914-6BC56C4E69EB}"/>
              </a:ext>
            </a:extLst>
          </p:cNvPr>
          <p:cNvCxnSpPr>
            <a:cxnSpLocks/>
          </p:cNvCxnSpPr>
          <p:nvPr/>
        </p:nvCxnSpPr>
        <p:spPr>
          <a:xfrm>
            <a:off x="6579235" y="3028823"/>
            <a:ext cx="1277738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C682768-7555-29DF-0072-D115CAA982CE}"/>
              </a:ext>
            </a:extLst>
          </p:cNvPr>
          <p:cNvCxnSpPr>
            <a:cxnSpLocks/>
            <a:stCxn id="11" idx="0"/>
            <a:endCxn id="10" idx="0"/>
          </p:cNvCxnSpPr>
          <p:nvPr/>
        </p:nvCxnSpPr>
        <p:spPr>
          <a:xfrm rot="5400000" flipH="1" flipV="1">
            <a:off x="6096000" y="416257"/>
            <a:ext cx="12700" cy="4519518"/>
          </a:xfrm>
          <a:prstGeom prst="curvedConnector3">
            <a:avLst>
              <a:gd name="adj1" fmla="val 9572181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75D9C6A-45BB-3C0E-D5E2-4379976224F0}"/>
              </a:ext>
            </a:extLst>
          </p:cNvPr>
          <p:cNvSpPr txBox="1"/>
          <p:nvPr/>
        </p:nvSpPr>
        <p:spPr>
          <a:xfrm>
            <a:off x="5389716" y="1571394"/>
            <a:ext cx="14125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bg1">
                    <a:lumMod val="65000"/>
                  </a:schemeClr>
                </a:solidFill>
                <a:effectLst/>
                <a:latin typeface="IBMPlexMono, Monaco,  Courier New"/>
              </a:rPr>
              <a:t>*Expand</a:t>
            </a:r>
          </a:p>
        </p:txBody>
      </p:sp>
    </p:spTree>
    <p:extLst>
      <p:ext uri="{BB962C8B-B14F-4D97-AF65-F5344CB8AC3E}">
        <p14:creationId xmlns:p14="http://schemas.microsoft.com/office/powerpoint/2010/main" val="96308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" y="229245"/>
            <a:ext cx="9895840" cy="920986"/>
          </a:xfrm>
        </p:spPr>
        <p:txBody>
          <a:bodyPr>
            <a:normAutofit/>
          </a:bodyPr>
          <a:lstStyle/>
          <a:p>
            <a:r>
              <a:rPr lang="en-GB" dirty="0"/>
              <a:t>DATASET ID – SHORTCUT</a:t>
            </a:r>
          </a:p>
        </p:txBody>
      </p: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BFB749B9-C328-A2FF-B912-CCB1F9500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89420" y="6003026"/>
            <a:ext cx="620612" cy="620612"/>
          </a:xfr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5FA4EED-68F3-8EC9-8CDE-47656D899BDB}"/>
              </a:ext>
            </a:extLst>
          </p:cNvPr>
          <p:cNvGrpSpPr/>
          <p:nvPr/>
        </p:nvGrpSpPr>
        <p:grpSpPr>
          <a:xfrm>
            <a:off x="1803400" y="1708193"/>
            <a:ext cx="8585200" cy="3962400"/>
            <a:chOff x="1857901" y="1677914"/>
            <a:chExt cx="8585200" cy="39624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C42FE97-00C3-F4B5-1FF7-DC8CAC343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57901" y="1677914"/>
              <a:ext cx="8585200" cy="396240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DE410AB-5A04-7A4D-8EF7-2CB6D28D097E}"/>
                </a:ext>
              </a:extLst>
            </p:cNvPr>
            <p:cNvSpPr/>
            <p:nvPr/>
          </p:nvSpPr>
          <p:spPr>
            <a:xfrm>
              <a:off x="6715693" y="1726498"/>
              <a:ext cx="1871189" cy="187081"/>
            </a:xfrm>
            <a:prstGeom prst="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Z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41646C7-E7EB-41D3-243E-8D53A3A54821}"/>
                </a:ext>
              </a:extLst>
            </p:cNvPr>
            <p:cNvSpPr/>
            <p:nvPr/>
          </p:nvSpPr>
          <p:spPr>
            <a:xfrm>
              <a:off x="4482175" y="1720441"/>
              <a:ext cx="1871189" cy="187081"/>
            </a:xfrm>
            <a:prstGeom prst="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Z"/>
            </a:p>
          </p:txBody>
        </p:sp>
      </p:grpSp>
    </p:spTree>
    <p:extLst>
      <p:ext uri="{BB962C8B-B14F-4D97-AF65-F5344CB8AC3E}">
        <p14:creationId xmlns:p14="http://schemas.microsoft.com/office/powerpoint/2010/main" val="1889423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11448-2120-4F40-BFF8-860D0D813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Z" dirty="0"/>
              <a:t>Access Token</a:t>
            </a:r>
          </a:p>
        </p:txBody>
      </p:sp>
    </p:spTree>
    <p:extLst>
      <p:ext uri="{BB962C8B-B14F-4D97-AF65-F5344CB8AC3E}">
        <p14:creationId xmlns:p14="http://schemas.microsoft.com/office/powerpoint/2010/main" val="1122991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F92C21-6E5A-A344-B08F-729D832D1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9364" y="3629314"/>
            <a:ext cx="2054895" cy="205489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" y="229245"/>
            <a:ext cx="9895840" cy="920986"/>
          </a:xfrm>
        </p:spPr>
        <p:txBody>
          <a:bodyPr>
            <a:normAutofit/>
          </a:bodyPr>
          <a:lstStyle/>
          <a:p>
            <a:r>
              <a:rPr lang="en-GB" dirty="0"/>
              <a:t>BUT TO ACCESS IT?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3256D4-6FFA-1847-B9B3-B6B972ECB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06205" y="1895547"/>
            <a:ext cx="2761215" cy="2761215"/>
          </a:xfr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8CF5BCF-6BA7-0148-866A-478E26B27CA7}"/>
              </a:ext>
            </a:extLst>
          </p:cNvPr>
          <p:cNvGrpSpPr/>
          <p:nvPr/>
        </p:nvGrpSpPr>
        <p:grpSpPr>
          <a:xfrm>
            <a:off x="877948" y="4002552"/>
            <a:ext cx="2177138" cy="2189926"/>
            <a:chOff x="8362191" y="2674273"/>
            <a:chExt cx="2554885" cy="281233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88CC6A6-1565-C845-A3A6-3DE49C1E38F0}"/>
                </a:ext>
              </a:extLst>
            </p:cNvPr>
            <p:cNvSpPr txBox="1"/>
            <p:nvPr/>
          </p:nvSpPr>
          <p:spPr>
            <a:xfrm>
              <a:off x="8362191" y="4419431"/>
              <a:ext cx="2554885" cy="1067180"/>
            </a:xfrm>
            <a:prstGeom prst="rect">
              <a:avLst/>
            </a:prstGeom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sz="2400" b="1" dirty="0">
                  <a:solidFill>
                    <a:schemeClr val="accent1"/>
                  </a:solidFill>
                </a:rPr>
                <a:t>SERVICE PRINCIPAL</a:t>
              </a:r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CDF20B5B-F3B3-7D4C-8DDF-88A938AB1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887099" y="2674273"/>
              <a:ext cx="1507156" cy="150715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D5C62A-0332-4940-9BE7-2F28018A6FEC}"/>
              </a:ext>
            </a:extLst>
          </p:cNvPr>
          <p:cNvGrpSpPr/>
          <p:nvPr/>
        </p:nvGrpSpPr>
        <p:grpSpPr>
          <a:xfrm>
            <a:off x="689075" y="1643431"/>
            <a:ext cx="2554885" cy="1820594"/>
            <a:chOff x="1028305" y="3117037"/>
            <a:chExt cx="2554885" cy="182059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B739344-B511-4E45-B63D-420CE6F57AC3}"/>
                </a:ext>
              </a:extLst>
            </p:cNvPr>
            <p:cNvSpPr txBox="1"/>
            <p:nvPr/>
          </p:nvSpPr>
          <p:spPr>
            <a:xfrm>
              <a:off x="1028305" y="4475966"/>
              <a:ext cx="2554885" cy="461665"/>
            </a:xfrm>
            <a:prstGeom prst="rect">
              <a:avLst/>
            </a:prstGeom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sz="2400" b="1" dirty="0">
                  <a:solidFill>
                    <a:schemeClr val="accent1"/>
                  </a:solidFill>
                </a:rPr>
                <a:t>USER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E387BCC-2DD6-3A4B-B9E8-27F43F2ED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718947" y="3117037"/>
              <a:ext cx="1173600" cy="11736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1D64A16-53F8-0748-9471-B94DEEB40571}"/>
              </a:ext>
            </a:extLst>
          </p:cNvPr>
          <p:cNvGrpSpPr/>
          <p:nvPr/>
        </p:nvGrpSpPr>
        <p:grpSpPr>
          <a:xfrm>
            <a:off x="2895600" y="2603500"/>
            <a:ext cx="5210605" cy="2438400"/>
            <a:chOff x="2895600" y="2603500"/>
            <a:chExt cx="5210605" cy="243840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AE5C573-1417-ED43-ABF5-0D76FD958A3D}"/>
                </a:ext>
              </a:extLst>
            </p:cNvPr>
            <p:cNvCxnSpPr>
              <a:cxnSpLocks/>
            </p:cNvCxnSpPr>
            <p:nvPr/>
          </p:nvCxnSpPr>
          <p:spPr>
            <a:xfrm>
              <a:off x="6341333" y="3810000"/>
              <a:ext cx="1764872" cy="0"/>
            </a:xfrm>
            <a:prstGeom prst="straightConnector1">
              <a:avLst/>
            </a:prstGeom>
            <a:ln w="3810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DBF4580-DAF1-5C45-A76E-033C26362E2B}"/>
                </a:ext>
              </a:extLst>
            </p:cNvPr>
            <p:cNvCxnSpPr>
              <a:cxnSpLocks/>
            </p:cNvCxnSpPr>
            <p:nvPr/>
          </p:nvCxnSpPr>
          <p:spPr>
            <a:xfrm>
              <a:off x="2895600" y="2603500"/>
              <a:ext cx="3445733" cy="1219200"/>
            </a:xfrm>
            <a:prstGeom prst="straightConnector1">
              <a:avLst/>
            </a:prstGeom>
            <a:ln w="38100"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D8E19AE-13E5-9C41-950D-ACA0E48AC6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6476" y="3803153"/>
              <a:ext cx="3434857" cy="1238747"/>
            </a:xfrm>
            <a:prstGeom prst="straightConnector1">
              <a:avLst/>
            </a:prstGeom>
            <a:ln w="38100"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041AE24-BB7B-0948-9352-64B723893F6B}"/>
              </a:ext>
            </a:extLst>
          </p:cNvPr>
          <p:cNvSpPr txBox="1"/>
          <p:nvPr/>
        </p:nvSpPr>
        <p:spPr>
          <a:xfrm>
            <a:off x="5966041" y="2959398"/>
            <a:ext cx="2493323" cy="1455014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CZ" sz="2400" b="1" dirty="0">
                <a:solidFill>
                  <a:schemeClr val="accent1"/>
                </a:solidFill>
              </a:rPr>
              <a:t>ACCESS TOKEN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E20CFDE-0DDD-8B43-82D8-B30DC3B70147}"/>
              </a:ext>
            </a:extLst>
          </p:cNvPr>
          <p:cNvCxnSpPr>
            <a:cxnSpLocks/>
          </p:cNvCxnSpPr>
          <p:nvPr/>
        </p:nvCxnSpPr>
        <p:spPr>
          <a:xfrm flipV="1">
            <a:off x="2895600" y="5689365"/>
            <a:ext cx="4991679" cy="55765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FCD77F9-572B-5E4B-A6DC-B06E7CA61D43}"/>
              </a:ext>
            </a:extLst>
          </p:cNvPr>
          <p:cNvCxnSpPr>
            <a:cxnSpLocks/>
          </p:cNvCxnSpPr>
          <p:nvPr/>
        </p:nvCxnSpPr>
        <p:spPr>
          <a:xfrm flipV="1">
            <a:off x="2906476" y="1882376"/>
            <a:ext cx="4991679" cy="55765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7AA6702-DA60-764B-A041-DDA85292346E}"/>
              </a:ext>
            </a:extLst>
          </p:cNvPr>
          <p:cNvSpPr txBox="1"/>
          <p:nvPr/>
        </p:nvSpPr>
        <p:spPr>
          <a:xfrm>
            <a:off x="3981166" y="1286435"/>
            <a:ext cx="2493323" cy="560346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CZ" b="1" dirty="0">
                <a:solidFill>
                  <a:schemeClr val="bg1">
                    <a:lumMod val="65000"/>
                  </a:schemeClr>
                </a:solidFill>
              </a:rPr>
              <a:t>RESPONSES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AC2FCFF-9EE6-1C4D-AB0A-8B94DBBB5512}"/>
              </a:ext>
            </a:extLst>
          </p:cNvPr>
          <p:cNvSpPr txBox="1"/>
          <p:nvPr/>
        </p:nvSpPr>
        <p:spPr>
          <a:xfrm>
            <a:off x="3981166" y="5628610"/>
            <a:ext cx="2493323" cy="560346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CZ" b="1" dirty="0">
                <a:solidFill>
                  <a:schemeClr val="bg1">
                    <a:lumMod val="65000"/>
                  </a:schemeClr>
                </a:solidFill>
              </a:rPr>
              <a:t>RESPONSES</a:t>
            </a:r>
          </a:p>
        </p:txBody>
      </p:sp>
    </p:spTree>
    <p:extLst>
      <p:ext uri="{BB962C8B-B14F-4D97-AF65-F5344CB8AC3E}">
        <p14:creationId xmlns:p14="http://schemas.microsoft.com/office/powerpoint/2010/main" val="96597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7" grpId="0"/>
      <p:bldP spid="4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F92C21-6E5A-A344-B08F-729D832D1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642" y="4241927"/>
            <a:ext cx="979395" cy="97939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" y="229245"/>
            <a:ext cx="9895840" cy="920986"/>
          </a:xfrm>
        </p:spPr>
        <p:txBody>
          <a:bodyPr>
            <a:normAutofit/>
          </a:bodyPr>
          <a:lstStyle/>
          <a:p>
            <a:r>
              <a:rPr lang="en-GB" dirty="0" err="1"/>
              <a:t>Oauth</a:t>
            </a:r>
            <a:r>
              <a:rPr lang="en-GB" dirty="0"/>
              <a:t> as Service Principal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3256D4-6FFA-1847-B9B3-B6B972ECB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09722" y="3500048"/>
            <a:ext cx="1316038" cy="1316038"/>
          </a:xfr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251EE9D-BB8B-5E4E-B003-DA0E1BE290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08973" y="3768121"/>
            <a:ext cx="990600" cy="990600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16CC119-482A-3F4A-833F-76764C10558B}"/>
              </a:ext>
            </a:extLst>
          </p:cNvPr>
          <p:cNvCxnSpPr>
            <a:cxnSpLocks/>
          </p:cNvCxnSpPr>
          <p:nvPr/>
        </p:nvCxnSpPr>
        <p:spPr>
          <a:xfrm>
            <a:off x="5394663" y="3308433"/>
            <a:ext cx="0" cy="2416245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4981E83-FDE6-7740-AE26-C9E482DC33F4}"/>
              </a:ext>
            </a:extLst>
          </p:cNvPr>
          <p:cNvCxnSpPr>
            <a:cxnSpLocks/>
          </p:cNvCxnSpPr>
          <p:nvPr/>
        </p:nvCxnSpPr>
        <p:spPr>
          <a:xfrm flipV="1">
            <a:off x="2628900" y="3027081"/>
            <a:ext cx="2006600" cy="85911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 descr="Automating Azure PowerShell Logins – The Cloud Automation Blog">
            <a:extLst>
              <a:ext uri="{FF2B5EF4-FFF2-40B4-BE49-F238E27FC236}">
                <a16:creationId xmlns:a16="http://schemas.microsoft.com/office/drawing/2014/main" id="{A64DC032-D955-4A47-8B58-684E0B2F2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0" r="20666"/>
          <a:stretch/>
        </p:blipFill>
        <p:spPr bwMode="auto">
          <a:xfrm>
            <a:off x="4769526" y="2068383"/>
            <a:ext cx="1326474" cy="12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F7907A4-93AD-9742-B71D-2488D5BA2901}"/>
              </a:ext>
            </a:extLst>
          </p:cNvPr>
          <p:cNvSpPr txBox="1"/>
          <p:nvPr/>
        </p:nvSpPr>
        <p:spPr>
          <a:xfrm rot="20211576">
            <a:off x="2469600" y="3335515"/>
            <a:ext cx="2493323" cy="456343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CZ" sz="1400" b="1" dirty="0">
                <a:solidFill>
                  <a:schemeClr val="bg1">
                    <a:lumMod val="65000"/>
                  </a:schemeClr>
                </a:solidFill>
              </a:rPr>
              <a:t>AUTHORIZATION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632CBD-A2BD-3540-AE83-E850DF1A97C4}"/>
              </a:ext>
            </a:extLst>
          </p:cNvPr>
          <p:cNvSpPr txBox="1"/>
          <p:nvPr/>
        </p:nvSpPr>
        <p:spPr>
          <a:xfrm rot="20173076">
            <a:off x="2197599" y="2808296"/>
            <a:ext cx="2493323" cy="456343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CZ" sz="1400" b="1" dirty="0">
                <a:solidFill>
                  <a:schemeClr val="accent1"/>
                </a:solidFill>
              </a:rPr>
              <a:t>ACCESS TOKEN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2611579-DCEA-D64F-A7A9-AE77C9D6323E}"/>
              </a:ext>
            </a:extLst>
          </p:cNvPr>
          <p:cNvCxnSpPr>
            <a:cxnSpLocks/>
          </p:cNvCxnSpPr>
          <p:nvPr/>
        </p:nvCxnSpPr>
        <p:spPr>
          <a:xfrm flipH="1">
            <a:off x="2557274" y="2794332"/>
            <a:ext cx="2078226" cy="89933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072F07E-6C30-214E-AA23-D1DAF0113811}"/>
              </a:ext>
            </a:extLst>
          </p:cNvPr>
          <p:cNvCxnSpPr>
            <a:cxnSpLocks/>
          </p:cNvCxnSpPr>
          <p:nvPr/>
        </p:nvCxnSpPr>
        <p:spPr>
          <a:xfrm>
            <a:off x="2684215" y="4467742"/>
            <a:ext cx="6335702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74150B9-7343-D94F-9FD5-5C4BE40F1D9F}"/>
              </a:ext>
            </a:extLst>
          </p:cNvPr>
          <p:cNvSpPr txBox="1"/>
          <p:nvPr/>
        </p:nvSpPr>
        <p:spPr>
          <a:xfrm>
            <a:off x="2706297" y="3939206"/>
            <a:ext cx="6335702" cy="456343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CZ" sz="1400" b="1" dirty="0">
                <a:solidFill>
                  <a:schemeClr val="accent2"/>
                </a:solidFill>
              </a:rPr>
              <a:t>REQUEST  WITH ACCESS TOKEN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CA92C08-8FC9-4341-B09C-D6C2E25C63C5}"/>
              </a:ext>
            </a:extLst>
          </p:cNvPr>
          <p:cNvCxnSpPr>
            <a:cxnSpLocks/>
          </p:cNvCxnSpPr>
          <p:nvPr/>
        </p:nvCxnSpPr>
        <p:spPr>
          <a:xfrm flipH="1" flipV="1">
            <a:off x="2684215" y="4724400"/>
            <a:ext cx="6335702" cy="1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2AAD071-0749-2E42-A1FC-660D28388274}"/>
              </a:ext>
            </a:extLst>
          </p:cNvPr>
          <p:cNvSpPr txBox="1"/>
          <p:nvPr/>
        </p:nvSpPr>
        <p:spPr>
          <a:xfrm>
            <a:off x="2706297" y="4656930"/>
            <a:ext cx="6313620" cy="456343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CZ" sz="1400" b="1" dirty="0">
                <a:solidFill>
                  <a:schemeClr val="accent3"/>
                </a:solidFill>
              </a:rPr>
              <a:t>RESPONSE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9F2997B-3ED0-4E4C-920D-1CEEAFD0F535}"/>
              </a:ext>
            </a:extLst>
          </p:cNvPr>
          <p:cNvSpPr txBox="1"/>
          <p:nvPr/>
        </p:nvSpPr>
        <p:spPr>
          <a:xfrm>
            <a:off x="4148001" y="5633473"/>
            <a:ext cx="2493323" cy="456343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CZ" sz="1400" b="1" dirty="0">
                <a:solidFill>
                  <a:schemeClr val="bg1">
                    <a:lumMod val="75000"/>
                  </a:schemeClr>
                </a:solidFill>
              </a:rPr>
              <a:t>IDENTITY</a:t>
            </a:r>
          </a:p>
        </p:txBody>
      </p:sp>
    </p:spTree>
    <p:extLst>
      <p:ext uri="{BB962C8B-B14F-4D97-AF65-F5344CB8AC3E}">
        <p14:creationId xmlns:p14="http://schemas.microsoft.com/office/powerpoint/2010/main" val="68665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3" grpId="0"/>
      <p:bldP spid="50" grpId="0"/>
      <p:bldP spid="57" grpId="0"/>
      <p:bldP spid="5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" y="229245"/>
            <a:ext cx="9895840" cy="920986"/>
          </a:xfrm>
        </p:spPr>
        <p:txBody>
          <a:bodyPr>
            <a:normAutofit/>
          </a:bodyPr>
          <a:lstStyle/>
          <a:p>
            <a:r>
              <a:rPr lang="en-GB" dirty="0" err="1"/>
              <a:t>Authentification</a:t>
            </a:r>
            <a:r>
              <a:rPr lang="en-GB" dirty="0"/>
              <a:t> Endpoint?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0BC2128-C4D4-9681-4B8C-D4355A3DFEB6}"/>
              </a:ext>
            </a:extLst>
          </p:cNvPr>
          <p:cNvSpPr txBox="1"/>
          <p:nvPr/>
        </p:nvSpPr>
        <p:spPr>
          <a:xfrm>
            <a:off x="1710968" y="3044049"/>
            <a:ext cx="87700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000000"/>
                </a:solidFill>
                <a:effectLst/>
                <a:latin typeface="IBMPlexMono, Monaco,  Courier New"/>
              </a:rPr>
              <a:t>curl --location --request POST </a:t>
            </a:r>
            <a:r>
              <a:rPr lang="en-GB" b="0" dirty="0">
                <a:solidFill>
                  <a:srgbClr val="2A00FF"/>
                </a:solidFill>
                <a:effectLst/>
                <a:latin typeface="IBMPlexMono, Monaco,  Courier New"/>
              </a:rPr>
              <a:t>'https://</a:t>
            </a:r>
            <a:r>
              <a:rPr lang="en-GB" b="0" dirty="0" err="1">
                <a:solidFill>
                  <a:srgbClr val="2A00FF"/>
                </a:solidFill>
                <a:effectLst/>
                <a:latin typeface="IBMPlexMono, Monaco,  Courier New"/>
              </a:rPr>
              <a:t>login.microsoftonline.com</a:t>
            </a:r>
            <a:r>
              <a:rPr lang="en-GB" b="0" dirty="0">
                <a:solidFill>
                  <a:srgbClr val="2A00FF"/>
                </a:solidFill>
                <a:effectLst/>
                <a:latin typeface="IBMPlexMono, Monaco,  Courier New"/>
              </a:rPr>
              <a:t>/{</a:t>
            </a:r>
            <a:r>
              <a:rPr lang="en-GB" b="0" dirty="0" err="1">
                <a:solidFill>
                  <a:srgbClr val="2A00FF"/>
                </a:solidFill>
                <a:effectLst/>
                <a:latin typeface="IBMPlexMono, Monaco,  Courier New"/>
              </a:rPr>
              <a:t>tenantID</a:t>
            </a:r>
            <a:r>
              <a:rPr lang="en-GB" b="0" dirty="0">
                <a:solidFill>
                  <a:srgbClr val="2A00FF"/>
                </a:solidFill>
                <a:effectLst/>
                <a:latin typeface="IBMPlexMono, Monaco,  Courier New"/>
              </a:rPr>
              <a:t>}/oauth2/token'</a:t>
            </a:r>
            <a:r>
              <a:rPr lang="en-GB" b="0" dirty="0">
                <a:solidFill>
                  <a:srgbClr val="000000"/>
                </a:solidFill>
                <a:effectLst/>
                <a:latin typeface="IBMPlexMono, Monaco,  Courier New"/>
              </a:rPr>
              <a:t> \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IBMPlexMono, Monaco,  Courier New"/>
              </a:rPr>
              <a:t>--header </a:t>
            </a:r>
            <a:r>
              <a:rPr lang="en-GB" b="0" dirty="0">
                <a:solidFill>
                  <a:srgbClr val="2A00FF"/>
                </a:solidFill>
                <a:effectLst/>
                <a:latin typeface="IBMPlexMono, Monaco,  Courier New"/>
              </a:rPr>
              <a:t>'Content-Type: application/x-www-form-</a:t>
            </a:r>
            <a:r>
              <a:rPr lang="en-GB" b="0" dirty="0" err="1">
                <a:solidFill>
                  <a:srgbClr val="2A00FF"/>
                </a:solidFill>
                <a:effectLst/>
                <a:latin typeface="IBMPlexMono, Monaco,  Courier New"/>
              </a:rPr>
              <a:t>urlencoded</a:t>
            </a:r>
            <a:r>
              <a:rPr lang="en-GB" b="0" dirty="0">
                <a:solidFill>
                  <a:srgbClr val="2A00FF"/>
                </a:solidFill>
                <a:effectLst/>
                <a:latin typeface="IBMPlexMono, Monaco,  Courier New"/>
              </a:rPr>
              <a:t>'</a:t>
            </a:r>
            <a:r>
              <a:rPr lang="en-GB" b="0" dirty="0">
                <a:solidFill>
                  <a:srgbClr val="000000"/>
                </a:solidFill>
                <a:effectLst/>
                <a:latin typeface="IBMPlexMono, Monaco,  Courier New"/>
              </a:rPr>
              <a:t> \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IBMPlexMono, Monaco,  Courier New"/>
              </a:rPr>
              <a:t>--data-</a:t>
            </a:r>
            <a:r>
              <a:rPr lang="en-GB" b="0" dirty="0" err="1">
                <a:solidFill>
                  <a:srgbClr val="000000"/>
                </a:solidFill>
                <a:effectLst/>
                <a:latin typeface="IBMPlexMono, Monaco,  Courier New"/>
              </a:rPr>
              <a:t>urlencode</a:t>
            </a:r>
            <a:r>
              <a:rPr lang="en-GB" b="0" dirty="0">
                <a:solidFill>
                  <a:srgbClr val="000000"/>
                </a:solidFill>
                <a:effectLst/>
                <a:latin typeface="IBMPlexMono, Monaco,  Courier New"/>
              </a:rPr>
              <a:t> </a:t>
            </a:r>
            <a:r>
              <a:rPr lang="en-GB" b="0" dirty="0">
                <a:solidFill>
                  <a:srgbClr val="2A00FF"/>
                </a:solidFill>
                <a:effectLst/>
                <a:latin typeface="IBMPlexMono, Monaco,  Courier New"/>
              </a:rPr>
              <a:t>'</a:t>
            </a:r>
            <a:r>
              <a:rPr lang="en-GB" b="0" dirty="0" err="1">
                <a:solidFill>
                  <a:srgbClr val="2A00FF"/>
                </a:solidFill>
                <a:effectLst/>
                <a:latin typeface="IBMPlexMono, Monaco,  Courier New"/>
              </a:rPr>
              <a:t>grant_type</a:t>
            </a:r>
            <a:r>
              <a:rPr lang="en-GB" b="0" dirty="0">
                <a:solidFill>
                  <a:srgbClr val="2A00FF"/>
                </a:solidFill>
                <a:effectLst/>
                <a:latin typeface="IBMPlexMono, Monaco,  Courier New"/>
              </a:rPr>
              <a:t>=</a:t>
            </a:r>
            <a:r>
              <a:rPr lang="en-GB" b="0" dirty="0" err="1">
                <a:solidFill>
                  <a:srgbClr val="2A00FF"/>
                </a:solidFill>
                <a:effectLst/>
                <a:latin typeface="IBMPlexMono, Monaco,  Courier New"/>
              </a:rPr>
              <a:t>client_credentials</a:t>
            </a:r>
            <a:r>
              <a:rPr lang="en-GB" b="0" dirty="0">
                <a:solidFill>
                  <a:srgbClr val="2A00FF"/>
                </a:solidFill>
                <a:effectLst/>
                <a:latin typeface="IBMPlexMono, Monaco,  Courier New"/>
              </a:rPr>
              <a:t>'</a:t>
            </a:r>
            <a:r>
              <a:rPr lang="en-GB" b="0" dirty="0">
                <a:solidFill>
                  <a:srgbClr val="000000"/>
                </a:solidFill>
                <a:effectLst/>
                <a:latin typeface="IBMPlexMono, Monaco,  Courier New"/>
              </a:rPr>
              <a:t> \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IBMPlexMono, Monaco,  Courier New"/>
              </a:rPr>
              <a:t>--data-</a:t>
            </a:r>
            <a:r>
              <a:rPr lang="en-GB" b="0" dirty="0" err="1">
                <a:solidFill>
                  <a:srgbClr val="000000"/>
                </a:solidFill>
                <a:effectLst/>
                <a:latin typeface="IBMPlexMono, Monaco,  Courier New"/>
              </a:rPr>
              <a:t>urlencode</a:t>
            </a:r>
            <a:r>
              <a:rPr lang="en-GB" b="0" dirty="0">
                <a:solidFill>
                  <a:srgbClr val="000000"/>
                </a:solidFill>
                <a:effectLst/>
                <a:latin typeface="IBMPlexMono, Monaco,  Courier New"/>
              </a:rPr>
              <a:t> </a:t>
            </a:r>
            <a:r>
              <a:rPr lang="en-GB" b="0" dirty="0">
                <a:solidFill>
                  <a:srgbClr val="2A00FF"/>
                </a:solidFill>
                <a:effectLst/>
                <a:latin typeface="IBMPlexMono, Monaco,  Courier New"/>
              </a:rPr>
              <a:t>'</a:t>
            </a:r>
            <a:r>
              <a:rPr lang="en-GB" b="0" dirty="0" err="1">
                <a:solidFill>
                  <a:srgbClr val="2A00FF"/>
                </a:solidFill>
                <a:effectLst/>
                <a:latin typeface="IBMPlexMono, Monaco,  Courier New"/>
              </a:rPr>
              <a:t>client_id</a:t>
            </a:r>
            <a:r>
              <a:rPr lang="en-GB" b="0" dirty="0">
                <a:solidFill>
                  <a:srgbClr val="2A00FF"/>
                </a:solidFill>
                <a:effectLst/>
                <a:latin typeface="IBMPlexMono, Monaco,  Courier New"/>
              </a:rPr>
              <a:t>={</a:t>
            </a:r>
            <a:r>
              <a:rPr lang="en-GB" b="0" dirty="0" err="1">
                <a:solidFill>
                  <a:srgbClr val="2A00FF"/>
                </a:solidFill>
                <a:effectLst/>
                <a:latin typeface="IBMPlexMono, Monaco,  Courier New"/>
              </a:rPr>
              <a:t>clientID</a:t>
            </a:r>
            <a:r>
              <a:rPr lang="en-GB" b="0" dirty="0">
                <a:solidFill>
                  <a:srgbClr val="2A00FF"/>
                </a:solidFill>
                <a:effectLst/>
                <a:latin typeface="IBMPlexMono, Monaco,  Courier New"/>
              </a:rPr>
              <a:t>}'</a:t>
            </a:r>
            <a:r>
              <a:rPr lang="en-GB" b="0" dirty="0">
                <a:solidFill>
                  <a:srgbClr val="000000"/>
                </a:solidFill>
                <a:effectLst/>
                <a:latin typeface="IBMPlexMono, Monaco,  Courier New"/>
              </a:rPr>
              <a:t> \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IBMPlexMono, Monaco,  Courier New"/>
              </a:rPr>
              <a:t>--data-</a:t>
            </a:r>
            <a:r>
              <a:rPr lang="en-GB" b="0" dirty="0" err="1">
                <a:solidFill>
                  <a:srgbClr val="000000"/>
                </a:solidFill>
                <a:effectLst/>
                <a:latin typeface="IBMPlexMono, Monaco,  Courier New"/>
              </a:rPr>
              <a:t>urlencode</a:t>
            </a:r>
            <a:r>
              <a:rPr lang="en-GB" b="0" dirty="0">
                <a:solidFill>
                  <a:srgbClr val="000000"/>
                </a:solidFill>
                <a:effectLst/>
                <a:latin typeface="IBMPlexMono, Monaco,  Courier New"/>
              </a:rPr>
              <a:t> </a:t>
            </a:r>
            <a:r>
              <a:rPr lang="en-GB" b="0" dirty="0">
                <a:solidFill>
                  <a:srgbClr val="2A00FF"/>
                </a:solidFill>
                <a:effectLst/>
                <a:latin typeface="IBMPlexMono, Monaco,  Courier New"/>
              </a:rPr>
              <a:t>'</a:t>
            </a:r>
            <a:r>
              <a:rPr lang="en-GB" b="0" dirty="0" err="1">
                <a:solidFill>
                  <a:srgbClr val="2A00FF"/>
                </a:solidFill>
                <a:effectLst/>
                <a:latin typeface="IBMPlexMono, Monaco,  Courier New"/>
              </a:rPr>
              <a:t>client_secret</a:t>
            </a:r>
            <a:r>
              <a:rPr lang="en-GB" b="0" dirty="0">
                <a:solidFill>
                  <a:srgbClr val="2A00FF"/>
                </a:solidFill>
                <a:effectLst/>
                <a:latin typeface="IBMPlexMono, Monaco,  Courier New"/>
              </a:rPr>
              <a:t>={</a:t>
            </a:r>
            <a:r>
              <a:rPr lang="en-GB" b="0" dirty="0" err="1">
                <a:solidFill>
                  <a:srgbClr val="2A00FF"/>
                </a:solidFill>
                <a:effectLst/>
                <a:latin typeface="IBMPlexMono, Monaco,  Courier New"/>
              </a:rPr>
              <a:t>clientSecret</a:t>
            </a:r>
            <a:r>
              <a:rPr lang="en-GB" b="0" dirty="0">
                <a:solidFill>
                  <a:srgbClr val="2A00FF"/>
                </a:solidFill>
                <a:effectLst/>
                <a:latin typeface="IBMPlexMono, Monaco,  Courier New"/>
              </a:rPr>
              <a:t>}'</a:t>
            </a:r>
            <a:r>
              <a:rPr lang="en-GB" b="0" dirty="0">
                <a:solidFill>
                  <a:srgbClr val="000000"/>
                </a:solidFill>
                <a:effectLst/>
                <a:latin typeface="IBMPlexMono, Monaco,  Courier New"/>
              </a:rPr>
              <a:t> \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IBMPlexMono, Monaco,  Courier New"/>
              </a:rPr>
              <a:t>--data-</a:t>
            </a:r>
            <a:r>
              <a:rPr lang="en-GB" b="0" dirty="0" err="1">
                <a:solidFill>
                  <a:srgbClr val="000000"/>
                </a:solidFill>
                <a:effectLst/>
                <a:latin typeface="IBMPlexMono, Monaco,  Courier New"/>
              </a:rPr>
              <a:t>urlencode</a:t>
            </a:r>
            <a:r>
              <a:rPr lang="en-GB" b="0" dirty="0">
                <a:solidFill>
                  <a:srgbClr val="000000"/>
                </a:solidFill>
                <a:effectLst/>
                <a:latin typeface="IBMPlexMono, Monaco,  Courier New"/>
              </a:rPr>
              <a:t> </a:t>
            </a:r>
            <a:r>
              <a:rPr lang="en-GB" b="0" dirty="0">
                <a:solidFill>
                  <a:srgbClr val="2A00FF"/>
                </a:solidFill>
                <a:effectLst/>
                <a:latin typeface="IBMPlexMono, Monaco,  Courier New"/>
              </a:rPr>
              <a:t>'resource=https://</a:t>
            </a:r>
            <a:r>
              <a:rPr lang="en-GB" b="0" dirty="0" err="1">
                <a:solidFill>
                  <a:srgbClr val="2A00FF"/>
                </a:solidFill>
                <a:effectLst/>
                <a:latin typeface="IBMPlexMono, Monaco,  Courier New"/>
              </a:rPr>
              <a:t>analysis.windows.net</a:t>
            </a:r>
            <a:r>
              <a:rPr lang="en-GB" b="0" dirty="0">
                <a:solidFill>
                  <a:srgbClr val="2A00FF"/>
                </a:solidFill>
                <a:effectLst/>
                <a:latin typeface="IBMPlexMono, Monaco,  Courier New"/>
              </a:rPr>
              <a:t>/</a:t>
            </a:r>
            <a:r>
              <a:rPr lang="en-GB" b="0" dirty="0" err="1">
                <a:solidFill>
                  <a:srgbClr val="2A00FF"/>
                </a:solidFill>
                <a:effectLst/>
                <a:latin typeface="IBMPlexMono, Monaco,  Courier New"/>
              </a:rPr>
              <a:t>powerbi</a:t>
            </a:r>
            <a:r>
              <a:rPr lang="en-GB" b="0" dirty="0">
                <a:solidFill>
                  <a:srgbClr val="2A00FF"/>
                </a:solidFill>
                <a:effectLst/>
                <a:latin typeface="IBMPlexMono, Monaco,  Courier New"/>
              </a:rPr>
              <a:t>/</a:t>
            </a:r>
            <a:r>
              <a:rPr lang="en-GB" b="0" dirty="0" err="1">
                <a:solidFill>
                  <a:srgbClr val="2A00FF"/>
                </a:solidFill>
                <a:effectLst/>
                <a:latin typeface="IBMPlexMono, Monaco,  Courier New"/>
              </a:rPr>
              <a:t>api</a:t>
            </a:r>
            <a:r>
              <a:rPr lang="en-GB" b="0" dirty="0">
                <a:solidFill>
                  <a:srgbClr val="2A00FF"/>
                </a:solidFill>
                <a:effectLst/>
                <a:latin typeface="IBMPlexMono, Monaco,  Courier New"/>
              </a:rPr>
              <a:t>'</a:t>
            </a:r>
            <a:endParaRPr lang="en-GB" b="0" dirty="0">
              <a:solidFill>
                <a:srgbClr val="000000"/>
              </a:solidFill>
              <a:effectLst/>
              <a:latin typeface="IBMPlexMono, Monaco,  Courier New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0A426B-635C-C44D-10D7-16390E1933DB}"/>
              </a:ext>
            </a:extLst>
          </p:cNvPr>
          <p:cNvSpPr/>
          <p:nvPr/>
        </p:nvSpPr>
        <p:spPr>
          <a:xfrm>
            <a:off x="3992846" y="3060808"/>
            <a:ext cx="585210" cy="322881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F34C13-53CC-4DC9-B859-D7C0E42E3FFE}"/>
              </a:ext>
            </a:extLst>
          </p:cNvPr>
          <p:cNvSpPr txBox="1"/>
          <p:nvPr/>
        </p:nvSpPr>
        <p:spPr>
          <a:xfrm>
            <a:off x="3992846" y="2320639"/>
            <a:ext cx="58521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400" b="0" dirty="0">
                <a:solidFill>
                  <a:schemeClr val="accent3"/>
                </a:solidFill>
                <a:effectLst/>
                <a:latin typeface="IBMPlexMono, Monaco,  Courier New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1602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" y="229245"/>
            <a:ext cx="9895840" cy="920986"/>
          </a:xfrm>
        </p:spPr>
        <p:txBody>
          <a:bodyPr>
            <a:normAutofit/>
          </a:bodyPr>
          <a:lstStyle/>
          <a:p>
            <a:r>
              <a:rPr lang="en-GB" dirty="0"/>
              <a:t>And now in Power Query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24BB94-F7B7-B341-9AA9-FF0E26F1C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435745"/>
            <a:ext cx="12192000" cy="749155"/>
          </a:xfrm>
        </p:spPr>
        <p:txBody>
          <a:bodyPr/>
          <a:lstStyle/>
          <a:p>
            <a:pPr algn="ctr"/>
            <a:r>
              <a:rPr lang="en-CZ" sz="3600" b="1" dirty="0">
                <a:solidFill>
                  <a:srgbClr val="1D86C5"/>
                </a:solidFill>
              </a:rPr>
              <a:t>M IS FOR MAGIC!!!</a:t>
            </a:r>
          </a:p>
        </p:txBody>
      </p:sp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578ECC8A-51A6-AF46-8539-EB722D1BD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238" y="1408712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840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" y="229245"/>
            <a:ext cx="9895840" cy="920986"/>
          </a:xfrm>
        </p:spPr>
        <p:txBody>
          <a:bodyPr>
            <a:normAutofit/>
          </a:bodyPr>
          <a:lstStyle/>
          <a:p>
            <a:r>
              <a:rPr lang="en-GB" dirty="0"/>
              <a:t>POST in Power Query?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5B9571-99C1-B5C6-4F4D-FEBF649A8679}"/>
              </a:ext>
            </a:extLst>
          </p:cNvPr>
          <p:cNvSpPr txBox="1"/>
          <p:nvPr/>
        </p:nvSpPr>
        <p:spPr>
          <a:xfrm>
            <a:off x="629920" y="2082069"/>
            <a:ext cx="73727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Web.Contents</a:t>
            </a:r>
            <a:r>
              <a:rPr lang="en-GB" dirty="0"/>
              <a:t>(</a:t>
            </a:r>
            <a:br>
              <a:rPr lang="en-GB" dirty="0"/>
            </a:br>
            <a:r>
              <a:rPr lang="en-GB" dirty="0"/>
              <a:t>	</a:t>
            </a:r>
            <a:r>
              <a:rPr lang="en-GB" b="1" dirty="0" err="1">
                <a:effectLst/>
              </a:rPr>
              <a:t>url</a:t>
            </a:r>
            <a:r>
              <a:rPr lang="en-GB" dirty="0"/>
              <a:t> as text, </a:t>
            </a:r>
            <a:br>
              <a:rPr lang="en-GB" dirty="0"/>
            </a:br>
            <a:r>
              <a:rPr lang="en-GB" dirty="0"/>
              <a:t>	optional </a:t>
            </a:r>
            <a:r>
              <a:rPr lang="en-GB" b="1" dirty="0">
                <a:effectLst/>
              </a:rPr>
              <a:t>options</a:t>
            </a:r>
            <a:r>
              <a:rPr lang="en-GB" dirty="0"/>
              <a:t> as nullable record</a:t>
            </a:r>
            <a:br>
              <a:rPr lang="en-GB" dirty="0"/>
            </a:br>
            <a:r>
              <a:rPr lang="en-GB" dirty="0"/>
              <a:t>)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2E156A-446C-644B-B0E9-62DC54438049}"/>
              </a:ext>
            </a:extLst>
          </p:cNvPr>
          <p:cNvSpPr txBox="1"/>
          <p:nvPr/>
        </p:nvSpPr>
        <p:spPr>
          <a:xfrm>
            <a:off x="210433" y="6259423"/>
            <a:ext cx="7372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10"/>
              </a:rPr>
              <a:t>Web.Contents - PowerQuery M | Microsoft Docs</a:t>
            </a:r>
            <a:endParaRPr lang="en-C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0AA8FC-ACFF-DD08-D9B2-DA9E7D6A0F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98557" y="2290089"/>
            <a:ext cx="5651500" cy="25019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DC8652A-903C-25B6-39C2-7E0A62691640}"/>
              </a:ext>
            </a:extLst>
          </p:cNvPr>
          <p:cNvSpPr/>
          <p:nvPr/>
        </p:nvSpPr>
        <p:spPr>
          <a:xfrm>
            <a:off x="5864035" y="4372711"/>
            <a:ext cx="5350990" cy="382391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90888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" y="229245"/>
            <a:ext cx="9895840" cy="920986"/>
          </a:xfrm>
        </p:spPr>
        <p:txBody>
          <a:bodyPr>
            <a:normAutofit/>
          </a:bodyPr>
          <a:lstStyle/>
          <a:p>
            <a:r>
              <a:rPr lang="en-GB" dirty="0"/>
              <a:t>POST in Power Query?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5B9571-99C1-B5C6-4F4D-FEBF649A8679}"/>
              </a:ext>
            </a:extLst>
          </p:cNvPr>
          <p:cNvSpPr txBox="1"/>
          <p:nvPr/>
        </p:nvSpPr>
        <p:spPr>
          <a:xfrm>
            <a:off x="629920" y="2082069"/>
            <a:ext cx="532881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Web.Contents</a:t>
            </a:r>
            <a:r>
              <a:rPr lang="en-GB" dirty="0"/>
              <a:t>(</a:t>
            </a:r>
            <a:br>
              <a:rPr lang="en-GB" dirty="0"/>
            </a:br>
            <a:r>
              <a:rPr lang="en-GB" dirty="0"/>
              <a:t>	</a:t>
            </a:r>
            <a:r>
              <a:rPr lang="en-GB" b="1" dirty="0"/>
              <a:t>”https://</a:t>
            </a:r>
            <a:r>
              <a:rPr lang="en-GB" b="1" dirty="0" err="1"/>
              <a:t>www.testURL.com</a:t>
            </a:r>
            <a:r>
              <a:rPr lang="en-GB" b="1" dirty="0"/>
              <a:t>”</a:t>
            </a:r>
            <a:r>
              <a:rPr lang="en-GB" dirty="0"/>
              <a:t>, </a:t>
            </a:r>
            <a:br>
              <a:rPr lang="en-GB" dirty="0"/>
            </a:br>
            <a:r>
              <a:rPr lang="en-GB" dirty="0"/>
              <a:t>	[</a:t>
            </a:r>
            <a:br>
              <a:rPr lang="en-GB" dirty="0"/>
            </a:br>
            <a:r>
              <a:rPr lang="en-GB" dirty="0"/>
              <a:t>	   Headers = [</a:t>
            </a:r>
            <a:br>
              <a:rPr lang="en-GB" dirty="0"/>
            </a:br>
            <a:r>
              <a:rPr lang="en-GB" dirty="0"/>
              <a:t>	        #”Content-Type” = “application/</a:t>
            </a:r>
            <a:r>
              <a:rPr lang="en-GB" dirty="0" err="1"/>
              <a:t>json</a:t>
            </a:r>
            <a:r>
              <a:rPr lang="en-GB" dirty="0"/>
              <a:t>”   </a:t>
            </a:r>
          </a:p>
          <a:p>
            <a:r>
              <a:rPr lang="en-GB" dirty="0"/>
              <a:t>	   ],</a:t>
            </a:r>
          </a:p>
          <a:p>
            <a:r>
              <a:rPr lang="en-GB" dirty="0"/>
              <a:t>	   </a:t>
            </a:r>
            <a:r>
              <a:rPr lang="en-GB" dirty="0" err="1"/>
              <a:t>RelativePath</a:t>
            </a:r>
            <a:r>
              <a:rPr lang="en-GB" dirty="0"/>
              <a:t> = “</a:t>
            </a:r>
            <a:r>
              <a:rPr lang="en-GB" dirty="0" err="1"/>
              <a:t>api</a:t>
            </a:r>
            <a:r>
              <a:rPr lang="en-GB" dirty="0"/>
              <a:t>/admin/users”,</a:t>
            </a:r>
          </a:p>
          <a:p>
            <a:r>
              <a:rPr lang="en-GB" dirty="0"/>
              <a:t>	   Content = </a:t>
            </a:r>
            <a:r>
              <a:rPr lang="en-GB" dirty="0" err="1"/>
              <a:t>Text.ToBinary</a:t>
            </a:r>
            <a:r>
              <a:rPr lang="en-GB" dirty="0"/>
              <a:t>(””) </a:t>
            </a:r>
            <a:br>
              <a:rPr lang="en-GB" dirty="0"/>
            </a:br>
            <a:r>
              <a:rPr lang="en-GB" dirty="0"/>
              <a:t>	]</a:t>
            </a:r>
            <a:br>
              <a:rPr lang="en-GB" dirty="0"/>
            </a:br>
            <a:r>
              <a:rPr lang="en-GB" dirty="0"/>
              <a:t>)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2E156A-446C-644B-B0E9-62DC54438049}"/>
              </a:ext>
            </a:extLst>
          </p:cNvPr>
          <p:cNvSpPr txBox="1"/>
          <p:nvPr/>
        </p:nvSpPr>
        <p:spPr>
          <a:xfrm>
            <a:off x="210433" y="6259423"/>
            <a:ext cx="7372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10"/>
              </a:rPr>
              <a:t>Web.Contents - PowerQuery M | Microsoft Docs</a:t>
            </a:r>
            <a:endParaRPr lang="en-CZ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E2DD66-4229-43BA-7382-B47E3118EC08}"/>
              </a:ext>
            </a:extLst>
          </p:cNvPr>
          <p:cNvSpPr/>
          <p:nvPr/>
        </p:nvSpPr>
        <p:spPr>
          <a:xfrm>
            <a:off x="1764374" y="4032021"/>
            <a:ext cx="2886349" cy="382391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C70304C-2C2F-B172-F995-E325CE01F91C}"/>
              </a:ext>
            </a:extLst>
          </p:cNvPr>
          <p:cNvCxnSpPr>
            <a:cxnSpLocks/>
          </p:cNvCxnSpPr>
          <p:nvPr/>
        </p:nvCxnSpPr>
        <p:spPr>
          <a:xfrm flipH="1">
            <a:off x="4785518" y="3704826"/>
            <a:ext cx="2850630" cy="51839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5DF90A7-E476-406E-CCA6-ADECEC5A5FC0}"/>
              </a:ext>
            </a:extLst>
          </p:cNvPr>
          <p:cNvSpPr txBox="1"/>
          <p:nvPr/>
        </p:nvSpPr>
        <p:spPr>
          <a:xfrm>
            <a:off x="7770943" y="3243161"/>
            <a:ext cx="37575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Even with blank content, will the call be executed as the POST method. Not as GET.</a:t>
            </a:r>
          </a:p>
        </p:txBody>
      </p:sp>
    </p:spTree>
    <p:extLst>
      <p:ext uri="{BB962C8B-B14F-4D97-AF65-F5344CB8AC3E}">
        <p14:creationId xmlns:p14="http://schemas.microsoft.com/office/powerpoint/2010/main" val="71750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>
            <a:extLst>
              <a:ext uri="{FF2B5EF4-FFF2-40B4-BE49-F238E27FC236}">
                <a16:creationId xmlns:a16="http://schemas.microsoft.com/office/drawing/2014/main" id="{98CDE2DF-1CD4-4AA6-9C52-80D4732BD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97" y="-6152"/>
            <a:ext cx="12184022" cy="68641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8D9ACF-ACA8-4BBA-B4B3-9F7E0FA63F36}"/>
              </a:ext>
            </a:extLst>
          </p:cNvPr>
          <p:cNvSpPr txBox="1"/>
          <p:nvPr/>
        </p:nvSpPr>
        <p:spPr>
          <a:xfrm>
            <a:off x="9639394" y="7289717"/>
            <a:ext cx="2710472" cy="1754326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Zkušenosti</a:t>
            </a:r>
            <a:br>
              <a:rPr kumimoji="0" lang="cs-CZ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</a:br>
            <a:r>
              <a:rPr kumimoji="0" lang="cs-CZ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Business analýza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 management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 Platform Lead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Portfolio management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E3BB74-9AB9-4250-AD95-11780453867C}"/>
              </a:ext>
            </a:extLst>
          </p:cNvPr>
          <p:cNvSpPr txBox="1"/>
          <p:nvPr/>
        </p:nvSpPr>
        <p:spPr>
          <a:xfrm>
            <a:off x="0" y="7135587"/>
            <a:ext cx="3224221" cy="1754326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Zkušenosti</a:t>
            </a:r>
            <a:br>
              <a:rPr kumimoji="0" lang="cs-CZ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cs-CZ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VBA programování</a:t>
            </a:r>
            <a:br>
              <a:rPr kumimoji="0" lang="cs-CZ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cs-CZ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 Platform konzultant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 BI konzultant</a:t>
            </a: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 BI školitel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 BI mentor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AA4D0D0-7C9A-4B5C-B799-58B946E8E011}"/>
              </a:ext>
            </a:extLst>
          </p:cNvPr>
          <p:cNvSpPr/>
          <p:nvPr/>
        </p:nvSpPr>
        <p:spPr>
          <a:xfrm>
            <a:off x="-19666" y="1297215"/>
            <a:ext cx="4041059" cy="4346501"/>
          </a:xfrm>
          <a:custGeom>
            <a:avLst/>
            <a:gdLst>
              <a:gd name="connsiteX0" fmla="*/ 0 w 4021394"/>
              <a:gd name="connsiteY0" fmla="*/ 0 h 4267200"/>
              <a:gd name="connsiteX1" fmla="*/ 1710813 w 4021394"/>
              <a:gd name="connsiteY1" fmla="*/ 1199535 h 4267200"/>
              <a:gd name="connsiteX2" fmla="*/ 3323303 w 4021394"/>
              <a:gd name="connsiteY2" fmla="*/ 1661651 h 4267200"/>
              <a:gd name="connsiteX3" fmla="*/ 4021394 w 4021394"/>
              <a:gd name="connsiteY3" fmla="*/ 2546554 h 4267200"/>
              <a:gd name="connsiteX4" fmla="*/ 3814916 w 4021394"/>
              <a:gd name="connsiteY4" fmla="*/ 3932903 h 4267200"/>
              <a:gd name="connsiteX5" fmla="*/ 1602658 w 4021394"/>
              <a:gd name="connsiteY5" fmla="*/ 3401961 h 4267200"/>
              <a:gd name="connsiteX6" fmla="*/ 0 w 4021394"/>
              <a:gd name="connsiteY6" fmla="*/ 4267200 h 4267200"/>
              <a:gd name="connsiteX7" fmla="*/ 0 w 4021394"/>
              <a:gd name="connsiteY7" fmla="*/ 0 h 4267200"/>
              <a:gd name="connsiteX0" fmla="*/ 0 w 4021394"/>
              <a:gd name="connsiteY0" fmla="*/ 0 h 5565058"/>
              <a:gd name="connsiteX1" fmla="*/ 1710813 w 4021394"/>
              <a:gd name="connsiteY1" fmla="*/ 1199535 h 5565058"/>
              <a:gd name="connsiteX2" fmla="*/ 3323303 w 4021394"/>
              <a:gd name="connsiteY2" fmla="*/ 1661651 h 5565058"/>
              <a:gd name="connsiteX3" fmla="*/ 4021394 w 4021394"/>
              <a:gd name="connsiteY3" fmla="*/ 2546554 h 5565058"/>
              <a:gd name="connsiteX4" fmla="*/ 3814916 w 4021394"/>
              <a:gd name="connsiteY4" fmla="*/ 3932903 h 5565058"/>
              <a:gd name="connsiteX5" fmla="*/ 1710813 w 4021394"/>
              <a:gd name="connsiteY5" fmla="*/ 5565058 h 5565058"/>
              <a:gd name="connsiteX6" fmla="*/ 0 w 4021394"/>
              <a:gd name="connsiteY6" fmla="*/ 4267200 h 5565058"/>
              <a:gd name="connsiteX7" fmla="*/ 0 w 4021394"/>
              <a:gd name="connsiteY7" fmla="*/ 0 h 5565058"/>
              <a:gd name="connsiteX0" fmla="*/ 19665 w 4041059"/>
              <a:gd name="connsiteY0" fmla="*/ 0 h 5565058"/>
              <a:gd name="connsiteX1" fmla="*/ 1730478 w 4041059"/>
              <a:gd name="connsiteY1" fmla="*/ 1199535 h 5565058"/>
              <a:gd name="connsiteX2" fmla="*/ 3342968 w 4041059"/>
              <a:gd name="connsiteY2" fmla="*/ 1661651 h 5565058"/>
              <a:gd name="connsiteX3" fmla="*/ 4041059 w 4041059"/>
              <a:gd name="connsiteY3" fmla="*/ 2546554 h 5565058"/>
              <a:gd name="connsiteX4" fmla="*/ 3834581 w 4041059"/>
              <a:gd name="connsiteY4" fmla="*/ 3932903 h 5565058"/>
              <a:gd name="connsiteX5" fmla="*/ 1730478 w 4041059"/>
              <a:gd name="connsiteY5" fmla="*/ 5565058 h 5565058"/>
              <a:gd name="connsiteX6" fmla="*/ 0 w 4041059"/>
              <a:gd name="connsiteY6" fmla="*/ 4336026 h 5565058"/>
              <a:gd name="connsiteX7" fmla="*/ 19665 w 4041059"/>
              <a:gd name="connsiteY7" fmla="*/ 0 h 5565058"/>
              <a:gd name="connsiteX0" fmla="*/ 19665 w 4041059"/>
              <a:gd name="connsiteY0" fmla="*/ 0 h 5565058"/>
              <a:gd name="connsiteX1" fmla="*/ 1730478 w 4041059"/>
              <a:gd name="connsiteY1" fmla="*/ 1199535 h 5565058"/>
              <a:gd name="connsiteX2" fmla="*/ 3342968 w 4041059"/>
              <a:gd name="connsiteY2" fmla="*/ 1661651 h 5565058"/>
              <a:gd name="connsiteX3" fmla="*/ 4041059 w 4041059"/>
              <a:gd name="connsiteY3" fmla="*/ 2546554 h 5565058"/>
              <a:gd name="connsiteX4" fmla="*/ 3834581 w 4041059"/>
              <a:gd name="connsiteY4" fmla="*/ 3932903 h 5565058"/>
              <a:gd name="connsiteX5" fmla="*/ 1730478 w 4041059"/>
              <a:gd name="connsiteY5" fmla="*/ 5565058 h 5565058"/>
              <a:gd name="connsiteX6" fmla="*/ 0 w 4041059"/>
              <a:gd name="connsiteY6" fmla="*/ 4326194 h 5565058"/>
              <a:gd name="connsiteX7" fmla="*/ 19665 w 4041059"/>
              <a:gd name="connsiteY7" fmla="*/ 0 h 5565058"/>
              <a:gd name="connsiteX0" fmla="*/ 737420 w 4041059"/>
              <a:gd name="connsiteY0" fmla="*/ 1111046 h 4365523"/>
              <a:gd name="connsiteX1" fmla="*/ 1730478 w 4041059"/>
              <a:gd name="connsiteY1" fmla="*/ 0 h 4365523"/>
              <a:gd name="connsiteX2" fmla="*/ 3342968 w 4041059"/>
              <a:gd name="connsiteY2" fmla="*/ 462116 h 4365523"/>
              <a:gd name="connsiteX3" fmla="*/ 4041059 w 4041059"/>
              <a:gd name="connsiteY3" fmla="*/ 1347019 h 4365523"/>
              <a:gd name="connsiteX4" fmla="*/ 3834581 w 4041059"/>
              <a:gd name="connsiteY4" fmla="*/ 2733368 h 4365523"/>
              <a:gd name="connsiteX5" fmla="*/ 1730478 w 4041059"/>
              <a:gd name="connsiteY5" fmla="*/ 4365523 h 4365523"/>
              <a:gd name="connsiteX6" fmla="*/ 0 w 4041059"/>
              <a:gd name="connsiteY6" fmla="*/ 3126659 h 4365523"/>
              <a:gd name="connsiteX7" fmla="*/ 737420 w 4041059"/>
              <a:gd name="connsiteY7" fmla="*/ 1111046 h 4365523"/>
              <a:gd name="connsiteX0" fmla="*/ 19665 w 4041059"/>
              <a:gd name="connsiteY0" fmla="*/ 147485 h 4365523"/>
              <a:gd name="connsiteX1" fmla="*/ 1730478 w 4041059"/>
              <a:gd name="connsiteY1" fmla="*/ 0 h 4365523"/>
              <a:gd name="connsiteX2" fmla="*/ 3342968 w 4041059"/>
              <a:gd name="connsiteY2" fmla="*/ 462116 h 4365523"/>
              <a:gd name="connsiteX3" fmla="*/ 4041059 w 4041059"/>
              <a:gd name="connsiteY3" fmla="*/ 1347019 h 4365523"/>
              <a:gd name="connsiteX4" fmla="*/ 3834581 w 4041059"/>
              <a:gd name="connsiteY4" fmla="*/ 2733368 h 4365523"/>
              <a:gd name="connsiteX5" fmla="*/ 1730478 w 4041059"/>
              <a:gd name="connsiteY5" fmla="*/ 4365523 h 4365523"/>
              <a:gd name="connsiteX6" fmla="*/ 0 w 4041059"/>
              <a:gd name="connsiteY6" fmla="*/ 3126659 h 4365523"/>
              <a:gd name="connsiteX7" fmla="*/ 19665 w 4041059"/>
              <a:gd name="connsiteY7" fmla="*/ 147485 h 4365523"/>
              <a:gd name="connsiteX0" fmla="*/ 11120 w 4041059"/>
              <a:gd name="connsiteY0" fmla="*/ 0 h 5585365"/>
              <a:gd name="connsiteX1" fmla="*/ 1730478 w 4041059"/>
              <a:gd name="connsiteY1" fmla="*/ 1219842 h 5585365"/>
              <a:gd name="connsiteX2" fmla="*/ 3342968 w 4041059"/>
              <a:gd name="connsiteY2" fmla="*/ 1681958 h 5585365"/>
              <a:gd name="connsiteX3" fmla="*/ 4041059 w 4041059"/>
              <a:gd name="connsiteY3" fmla="*/ 2566861 h 5585365"/>
              <a:gd name="connsiteX4" fmla="*/ 3834581 w 4041059"/>
              <a:gd name="connsiteY4" fmla="*/ 3953210 h 5585365"/>
              <a:gd name="connsiteX5" fmla="*/ 1730478 w 4041059"/>
              <a:gd name="connsiteY5" fmla="*/ 5585365 h 5585365"/>
              <a:gd name="connsiteX6" fmla="*/ 0 w 4041059"/>
              <a:gd name="connsiteY6" fmla="*/ 4346501 h 5585365"/>
              <a:gd name="connsiteX7" fmla="*/ 11120 w 4041059"/>
              <a:gd name="connsiteY7" fmla="*/ 0 h 5585365"/>
              <a:gd name="connsiteX0" fmla="*/ 11120 w 4041059"/>
              <a:gd name="connsiteY0" fmla="*/ 0 h 4346501"/>
              <a:gd name="connsiteX1" fmla="*/ 1730478 w 4041059"/>
              <a:gd name="connsiteY1" fmla="*/ 1219842 h 4346501"/>
              <a:gd name="connsiteX2" fmla="*/ 3342968 w 4041059"/>
              <a:gd name="connsiteY2" fmla="*/ 1681958 h 4346501"/>
              <a:gd name="connsiteX3" fmla="*/ 4041059 w 4041059"/>
              <a:gd name="connsiteY3" fmla="*/ 2566861 h 4346501"/>
              <a:gd name="connsiteX4" fmla="*/ 3834581 w 4041059"/>
              <a:gd name="connsiteY4" fmla="*/ 3953210 h 4346501"/>
              <a:gd name="connsiteX5" fmla="*/ 1687749 w 4041059"/>
              <a:gd name="connsiteY5" fmla="*/ 2901986 h 4346501"/>
              <a:gd name="connsiteX6" fmla="*/ 0 w 4041059"/>
              <a:gd name="connsiteY6" fmla="*/ 4346501 h 4346501"/>
              <a:gd name="connsiteX7" fmla="*/ 11120 w 4041059"/>
              <a:gd name="connsiteY7" fmla="*/ 0 h 4346501"/>
              <a:gd name="connsiteX0" fmla="*/ 11120 w 4041059"/>
              <a:gd name="connsiteY0" fmla="*/ 0 h 4406045"/>
              <a:gd name="connsiteX1" fmla="*/ 1730478 w 4041059"/>
              <a:gd name="connsiteY1" fmla="*/ 1219842 h 4406045"/>
              <a:gd name="connsiteX2" fmla="*/ 3342968 w 4041059"/>
              <a:gd name="connsiteY2" fmla="*/ 1681958 h 4406045"/>
              <a:gd name="connsiteX3" fmla="*/ 4041059 w 4041059"/>
              <a:gd name="connsiteY3" fmla="*/ 2566861 h 4406045"/>
              <a:gd name="connsiteX4" fmla="*/ 3834581 w 4041059"/>
              <a:gd name="connsiteY4" fmla="*/ 3953210 h 4406045"/>
              <a:gd name="connsiteX5" fmla="*/ 1687749 w 4041059"/>
              <a:gd name="connsiteY5" fmla="*/ 4406045 h 4406045"/>
              <a:gd name="connsiteX6" fmla="*/ 0 w 4041059"/>
              <a:gd name="connsiteY6" fmla="*/ 4346501 h 4406045"/>
              <a:gd name="connsiteX7" fmla="*/ 11120 w 4041059"/>
              <a:gd name="connsiteY7" fmla="*/ 0 h 4406045"/>
              <a:gd name="connsiteX0" fmla="*/ 11120 w 4041059"/>
              <a:gd name="connsiteY0" fmla="*/ 0 h 4380408"/>
              <a:gd name="connsiteX1" fmla="*/ 1730478 w 4041059"/>
              <a:gd name="connsiteY1" fmla="*/ 1219842 h 4380408"/>
              <a:gd name="connsiteX2" fmla="*/ 3342968 w 4041059"/>
              <a:gd name="connsiteY2" fmla="*/ 1681958 h 4380408"/>
              <a:gd name="connsiteX3" fmla="*/ 4041059 w 4041059"/>
              <a:gd name="connsiteY3" fmla="*/ 2566861 h 4380408"/>
              <a:gd name="connsiteX4" fmla="*/ 3834581 w 4041059"/>
              <a:gd name="connsiteY4" fmla="*/ 3953210 h 4380408"/>
              <a:gd name="connsiteX5" fmla="*/ 1636475 w 4041059"/>
              <a:gd name="connsiteY5" fmla="*/ 4380408 h 4380408"/>
              <a:gd name="connsiteX6" fmla="*/ 0 w 4041059"/>
              <a:gd name="connsiteY6" fmla="*/ 4346501 h 4380408"/>
              <a:gd name="connsiteX7" fmla="*/ 11120 w 4041059"/>
              <a:gd name="connsiteY7" fmla="*/ 0 h 4380408"/>
              <a:gd name="connsiteX0" fmla="*/ 11120 w 4041059"/>
              <a:gd name="connsiteY0" fmla="*/ 0 h 4346501"/>
              <a:gd name="connsiteX1" fmla="*/ 1730478 w 4041059"/>
              <a:gd name="connsiteY1" fmla="*/ 1219842 h 4346501"/>
              <a:gd name="connsiteX2" fmla="*/ 3342968 w 4041059"/>
              <a:gd name="connsiteY2" fmla="*/ 1681958 h 4346501"/>
              <a:gd name="connsiteX3" fmla="*/ 4041059 w 4041059"/>
              <a:gd name="connsiteY3" fmla="*/ 2566861 h 4346501"/>
              <a:gd name="connsiteX4" fmla="*/ 3834581 w 4041059"/>
              <a:gd name="connsiteY4" fmla="*/ 3953210 h 4346501"/>
              <a:gd name="connsiteX5" fmla="*/ 1662112 w 4041059"/>
              <a:gd name="connsiteY5" fmla="*/ 4337680 h 4346501"/>
              <a:gd name="connsiteX6" fmla="*/ 0 w 4041059"/>
              <a:gd name="connsiteY6" fmla="*/ 4346501 h 4346501"/>
              <a:gd name="connsiteX7" fmla="*/ 11120 w 4041059"/>
              <a:gd name="connsiteY7" fmla="*/ 0 h 434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1059" h="4346501">
                <a:moveTo>
                  <a:pt x="11120" y="0"/>
                </a:moveTo>
                <a:lnTo>
                  <a:pt x="1730478" y="1219842"/>
                </a:lnTo>
                <a:lnTo>
                  <a:pt x="3342968" y="1681958"/>
                </a:lnTo>
                <a:lnTo>
                  <a:pt x="4041059" y="2566861"/>
                </a:lnTo>
                <a:lnTo>
                  <a:pt x="3834581" y="3953210"/>
                </a:lnTo>
                <a:lnTo>
                  <a:pt x="1662112" y="4337680"/>
                </a:lnTo>
                <a:lnTo>
                  <a:pt x="0" y="4346501"/>
                </a:lnTo>
                <a:cubicBezTo>
                  <a:pt x="3707" y="2897667"/>
                  <a:pt x="7413" y="1448834"/>
                  <a:pt x="11120" y="0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6990" t="-25599" r="-168" b="-232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A1179B7-474C-45D3-8076-F17FD10643E3}"/>
              </a:ext>
            </a:extLst>
          </p:cNvPr>
          <p:cNvSpPr/>
          <p:nvPr/>
        </p:nvSpPr>
        <p:spPr>
          <a:xfrm>
            <a:off x="-22860" y="3848100"/>
            <a:ext cx="4046220" cy="1805940"/>
          </a:xfrm>
          <a:custGeom>
            <a:avLst/>
            <a:gdLst>
              <a:gd name="connsiteX0" fmla="*/ 15240 w 4038600"/>
              <a:gd name="connsiteY0" fmla="*/ 1661160 h 1661160"/>
              <a:gd name="connsiteX1" fmla="*/ 1684020 w 4038600"/>
              <a:gd name="connsiteY1" fmla="*/ 1653540 h 1661160"/>
              <a:gd name="connsiteX2" fmla="*/ 3840480 w 4038600"/>
              <a:gd name="connsiteY2" fmla="*/ 1264920 h 1661160"/>
              <a:gd name="connsiteX3" fmla="*/ 4038600 w 4038600"/>
              <a:gd name="connsiteY3" fmla="*/ 0 h 1661160"/>
              <a:gd name="connsiteX4" fmla="*/ 3223260 w 4038600"/>
              <a:gd name="connsiteY4" fmla="*/ 632460 h 1661160"/>
              <a:gd name="connsiteX5" fmla="*/ 2491740 w 4038600"/>
              <a:gd name="connsiteY5" fmla="*/ 838200 h 1661160"/>
              <a:gd name="connsiteX6" fmla="*/ 2423160 w 4038600"/>
              <a:gd name="connsiteY6" fmla="*/ 853440 h 1661160"/>
              <a:gd name="connsiteX7" fmla="*/ 2362200 w 4038600"/>
              <a:gd name="connsiteY7" fmla="*/ 861060 h 1661160"/>
              <a:gd name="connsiteX8" fmla="*/ 1607820 w 4038600"/>
              <a:gd name="connsiteY8" fmla="*/ 1028700 h 1661160"/>
              <a:gd name="connsiteX9" fmla="*/ 1531620 w 4038600"/>
              <a:gd name="connsiteY9" fmla="*/ 1051560 h 1661160"/>
              <a:gd name="connsiteX10" fmla="*/ 1394460 w 4038600"/>
              <a:gd name="connsiteY10" fmla="*/ 1059180 h 1661160"/>
              <a:gd name="connsiteX11" fmla="*/ 777240 w 4038600"/>
              <a:gd name="connsiteY11" fmla="*/ 1059180 h 1661160"/>
              <a:gd name="connsiteX12" fmla="*/ 670560 w 4038600"/>
              <a:gd name="connsiteY12" fmla="*/ 1005840 h 1661160"/>
              <a:gd name="connsiteX13" fmla="*/ 396240 w 4038600"/>
              <a:gd name="connsiteY13" fmla="*/ 861060 h 1661160"/>
              <a:gd name="connsiteX14" fmla="*/ 335280 w 4038600"/>
              <a:gd name="connsiteY14" fmla="*/ 838200 h 1661160"/>
              <a:gd name="connsiteX15" fmla="*/ 304800 w 4038600"/>
              <a:gd name="connsiteY15" fmla="*/ 830580 h 1661160"/>
              <a:gd name="connsiteX16" fmla="*/ 0 w 4038600"/>
              <a:gd name="connsiteY16" fmla="*/ 571500 h 1661160"/>
              <a:gd name="connsiteX17" fmla="*/ 15240 w 4038600"/>
              <a:gd name="connsiteY17" fmla="*/ 1661160 h 1661160"/>
              <a:gd name="connsiteX0" fmla="*/ 15240 w 4046220"/>
              <a:gd name="connsiteY0" fmla="*/ 1396081 h 1396081"/>
              <a:gd name="connsiteX1" fmla="*/ 1684020 w 4046220"/>
              <a:gd name="connsiteY1" fmla="*/ 1388461 h 1396081"/>
              <a:gd name="connsiteX2" fmla="*/ 3840480 w 4046220"/>
              <a:gd name="connsiteY2" fmla="*/ 999841 h 1396081"/>
              <a:gd name="connsiteX3" fmla="*/ 4046220 w 4046220"/>
              <a:gd name="connsiteY3" fmla="*/ 0 h 1396081"/>
              <a:gd name="connsiteX4" fmla="*/ 3223260 w 4046220"/>
              <a:gd name="connsiteY4" fmla="*/ 367381 h 1396081"/>
              <a:gd name="connsiteX5" fmla="*/ 2491740 w 4046220"/>
              <a:gd name="connsiteY5" fmla="*/ 573121 h 1396081"/>
              <a:gd name="connsiteX6" fmla="*/ 2423160 w 4046220"/>
              <a:gd name="connsiteY6" fmla="*/ 588361 h 1396081"/>
              <a:gd name="connsiteX7" fmla="*/ 2362200 w 4046220"/>
              <a:gd name="connsiteY7" fmla="*/ 595981 h 1396081"/>
              <a:gd name="connsiteX8" fmla="*/ 1607820 w 4046220"/>
              <a:gd name="connsiteY8" fmla="*/ 763621 h 1396081"/>
              <a:gd name="connsiteX9" fmla="*/ 1531620 w 4046220"/>
              <a:gd name="connsiteY9" fmla="*/ 786481 h 1396081"/>
              <a:gd name="connsiteX10" fmla="*/ 1394460 w 4046220"/>
              <a:gd name="connsiteY10" fmla="*/ 794101 h 1396081"/>
              <a:gd name="connsiteX11" fmla="*/ 777240 w 4046220"/>
              <a:gd name="connsiteY11" fmla="*/ 794101 h 1396081"/>
              <a:gd name="connsiteX12" fmla="*/ 670560 w 4046220"/>
              <a:gd name="connsiteY12" fmla="*/ 740761 h 1396081"/>
              <a:gd name="connsiteX13" fmla="*/ 396240 w 4046220"/>
              <a:gd name="connsiteY13" fmla="*/ 595981 h 1396081"/>
              <a:gd name="connsiteX14" fmla="*/ 335280 w 4046220"/>
              <a:gd name="connsiteY14" fmla="*/ 573121 h 1396081"/>
              <a:gd name="connsiteX15" fmla="*/ 304800 w 4046220"/>
              <a:gd name="connsiteY15" fmla="*/ 565501 h 1396081"/>
              <a:gd name="connsiteX16" fmla="*/ 0 w 4046220"/>
              <a:gd name="connsiteY16" fmla="*/ 306421 h 1396081"/>
              <a:gd name="connsiteX17" fmla="*/ 15240 w 4046220"/>
              <a:gd name="connsiteY17" fmla="*/ 1396081 h 1396081"/>
              <a:gd name="connsiteX0" fmla="*/ 15240 w 4046220"/>
              <a:gd name="connsiteY0" fmla="*/ 1396081 h 1396081"/>
              <a:gd name="connsiteX1" fmla="*/ 1684020 w 4046220"/>
              <a:gd name="connsiteY1" fmla="*/ 1388461 h 1396081"/>
              <a:gd name="connsiteX2" fmla="*/ 3870960 w 4046220"/>
              <a:gd name="connsiteY2" fmla="*/ 1094092 h 1396081"/>
              <a:gd name="connsiteX3" fmla="*/ 4046220 w 4046220"/>
              <a:gd name="connsiteY3" fmla="*/ 0 h 1396081"/>
              <a:gd name="connsiteX4" fmla="*/ 3223260 w 4046220"/>
              <a:gd name="connsiteY4" fmla="*/ 367381 h 1396081"/>
              <a:gd name="connsiteX5" fmla="*/ 2491740 w 4046220"/>
              <a:gd name="connsiteY5" fmla="*/ 573121 h 1396081"/>
              <a:gd name="connsiteX6" fmla="*/ 2423160 w 4046220"/>
              <a:gd name="connsiteY6" fmla="*/ 588361 h 1396081"/>
              <a:gd name="connsiteX7" fmla="*/ 2362200 w 4046220"/>
              <a:gd name="connsiteY7" fmla="*/ 595981 h 1396081"/>
              <a:gd name="connsiteX8" fmla="*/ 1607820 w 4046220"/>
              <a:gd name="connsiteY8" fmla="*/ 763621 h 1396081"/>
              <a:gd name="connsiteX9" fmla="*/ 1531620 w 4046220"/>
              <a:gd name="connsiteY9" fmla="*/ 786481 h 1396081"/>
              <a:gd name="connsiteX10" fmla="*/ 1394460 w 4046220"/>
              <a:gd name="connsiteY10" fmla="*/ 794101 h 1396081"/>
              <a:gd name="connsiteX11" fmla="*/ 777240 w 4046220"/>
              <a:gd name="connsiteY11" fmla="*/ 794101 h 1396081"/>
              <a:gd name="connsiteX12" fmla="*/ 670560 w 4046220"/>
              <a:gd name="connsiteY12" fmla="*/ 740761 h 1396081"/>
              <a:gd name="connsiteX13" fmla="*/ 396240 w 4046220"/>
              <a:gd name="connsiteY13" fmla="*/ 595981 h 1396081"/>
              <a:gd name="connsiteX14" fmla="*/ 335280 w 4046220"/>
              <a:gd name="connsiteY14" fmla="*/ 573121 h 1396081"/>
              <a:gd name="connsiteX15" fmla="*/ 304800 w 4046220"/>
              <a:gd name="connsiteY15" fmla="*/ 565501 h 1396081"/>
              <a:gd name="connsiteX16" fmla="*/ 0 w 4046220"/>
              <a:gd name="connsiteY16" fmla="*/ 306421 h 1396081"/>
              <a:gd name="connsiteX17" fmla="*/ 15240 w 4046220"/>
              <a:gd name="connsiteY17" fmla="*/ 1396081 h 1396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046220" h="1396081">
                <a:moveTo>
                  <a:pt x="15240" y="1396081"/>
                </a:moveTo>
                <a:lnTo>
                  <a:pt x="1684020" y="1388461"/>
                </a:lnTo>
                <a:lnTo>
                  <a:pt x="3870960" y="1094092"/>
                </a:lnTo>
                <a:lnTo>
                  <a:pt x="4046220" y="0"/>
                </a:lnTo>
                <a:lnTo>
                  <a:pt x="3223260" y="367381"/>
                </a:lnTo>
                <a:lnTo>
                  <a:pt x="2491740" y="573121"/>
                </a:lnTo>
                <a:cubicBezTo>
                  <a:pt x="2468880" y="578201"/>
                  <a:pt x="2446221" y="584291"/>
                  <a:pt x="2423160" y="588361"/>
                </a:cubicBezTo>
                <a:cubicBezTo>
                  <a:pt x="2402993" y="591920"/>
                  <a:pt x="2362200" y="595981"/>
                  <a:pt x="2362200" y="595981"/>
                </a:cubicBezTo>
                <a:lnTo>
                  <a:pt x="1607820" y="763621"/>
                </a:lnTo>
                <a:cubicBezTo>
                  <a:pt x="1582420" y="771241"/>
                  <a:pt x="1557670" y="781519"/>
                  <a:pt x="1531620" y="786481"/>
                </a:cubicBezTo>
                <a:cubicBezTo>
                  <a:pt x="1483164" y="795711"/>
                  <a:pt x="1442222" y="794101"/>
                  <a:pt x="1394460" y="794101"/>
                </a:cubicBezTo>
                <a:lnTo>
                  <a:pt x="777240" y="794101"/>
                </a:lnTo>
                <a:lnTo>
                  <a:pt x="670560" y="740761"/>
                </a:lnTo>
                <a:lnTo>
                  <a:pt x="396240" y="595981"/>
                </a:lnTo>
                <a:cubicBezTo>
                  <a:pt x="375920" y="588361"/>
                  <a:pt x="355868" y="579984"/>
                  <a:pt x="335280" y="573121"/>
                </a:cubicBezTo>
                <a:cubicBezTo>
                  <a:pt x="325345" y="569809"/>
                  <a:pt x="304800" y="565501"/>
                  <a:pt x="304800" y="565501"/>
                </a:cubicBezTo>
                <a:lnTo>
                  <a:pt x="0" y="306421"/>
                </a:lnTo>
                <a:lnTo>
                  <a:pt x="15240" y="1396081"/>
                </a:lnTo>
                <a:close/>
              </a:path>
            </a:pathLst>
          </a:custGeom>
          <a:gradFill flip="none" rotWithShape="1">
            <a:gsLst>
              <a:gs pos="56000">
                <a:schemeClr val="accent1">
                  <a:lumMod val="5000"/>
                  <a:lumOff val="95000"/>
                  <a:alpha val="0"/>
                </a:schemeClr>
              </a:gs>
              <a:gs pos="86000">
                <a:schemeClr val="bg1">
                  <a:alpha val="5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E4A89EB-5815-4650-8D31-50006BA8AAF6}"/>
              </a:ext>
            </a:extLst>
          </p:cNvPr>
          <p:cNvSpPr/>
          <p:nvPr/>
        </p:nvSpPr>
        <p:spPr>
          <a:xfrm>
            <a:off x="-19666" y="1298014"/>
            <a:ext cx="4041059" cy="4346501"/>
          </a:xfrm>
          <a:custGeom>
            <a:avLst/>
            <a:gdLst>
              <a:gd name="connsiteX0" fmla="*/ 0 w 4021394"/>
              <a:gd name="connsiteY0" fmla="*/ 0 h 4267200"/>
              <a:gd name="connsiteX1" fmla="*/ 1710813 w 4021394"/>
              <a:gd name="connsiteY1" fmla="*/ 1199535 h 4267200"/>
              <a:gd name="connsiteX2" fmla="*/ 3323303 w 4021394"/>
              <a:gd name="connsiteY2" fmla="*/ 1661651 h 4267200"/>
              <a:gd name="connsiteX3" fmla="*/ 4021394 w 4021394"/>
              <a:gd name="connsiteY3" fmla="*/ 2546554 h 4267200"/>
              <a:gd name="connsiteX4" fmla="*/ 3814916 w 4021394"/>
              <a:gd name="connsiteY4" fmla="*/ 3932903 h 4267200"/>
              <a:gd name="connsiteX5" fmla="*/ 1602658 w 4021394"/>
              <a:gd name="connsiteY5" fmla="*/ 3401961 h 4267200"/>
              <a:gd name="connsiteX6" fmla="*/ 0 w 4021394"/>
              <a:gd name="connsiteY6" fmla="*/ 4267200 h 4267200"/>
              <a:gd name="connsiteX7" fmla="*/ 0 w 4021394"/>
              <a:gd name="connsiteY7" fmla="*/ 0 h 4267200"/>
              <a:gd name="connsiteX0" fmla="*/ 0 w 4021394"/>
              <a:gd name="connsiteY0" fmla="*/ 0 h 5565058"/>
              <a:gd name="connsiteX1" fmla="*/ 1710813 w 4021394"/>
              <a:gd name="connsiteY1" fmla="*/ 1199535 h 5565058"/>
              <a:gd name="connsiteX2" fmla="*/ 3323303 w 4021394"/>
              <a:gd name="connsiteY2" fmla="*/ 1661651 h 5565058"/>
              <a:gd name="connsiteX3" fmla="*/ 4021394 w 4021394"/>
              <a:gd name="connsiteY3" fmla="*/ 2546554 h 5565058"/>
              <a:gd name="connsiteX4" fmla="*/ 3814916 w 4021394"/>
              <a:gd name="connsiteY4" fmla="*/ 3932903 h 5565058"/>
              <a:gd name="connsiteX5" fmla="*/ 1710813 w 4021394"/>
              <a:gd name="connsiteY5" fmla="*/ 5565058 h 5565058"/>
              <a:gd name="connsiteX6" fmla="*/ 0 w 4021394"/>
              <a:gd name="connsiteY6" fmla="*/ 4267200 h 5565058"/>
              <a:gd name="connsiteX7" fmla="*/ 0 w 4021394"/>
              <a:gd name="connsiteY7" fmla="*/ 0 h 5565058"/>
              <a:gd name="connsiteX0" fmla="*/ 19665 w 4041059"/>
              <a:gd name="connsiteY0" fmla="*/ 0 h 5565058"/>
              <a:gd name="connsiteX1" fmla="*/ 1730478 w 4041059"/>
              <a:gd name="connsiteY1" fmla="*/ 1199535 h 5565058"/>
              <a:gd name="connsiteX2" fmla="*/ 3342968 w 4041059"/>
              <a:gd name="connsiteY2" fmla="*/ 1661651 h 5565058"/>
              <a:gd name="connsiteX3" fmla="*/ 4041059 w 4041059"/>
              <a:gd name="connsiteY3" fmla="*/ 2546554 h 5565058"/>
              <a:gd name="connsiteX4" fmla="*/ 3834581 w 4041059"/>
              <a:gd name="connsiteY4" fmla="*/ 3932903 h 5565058"/>
              <a:gd name="connsiteX5" fmla="*/ 1730478 w 4041059"/>
              <a:gd name="connsiteY5" fmla="*/ 5565058 h 5565058"/>
              <a:gd name="connsiteX6" fmla="*/ 0 w 4041059"/>
              <a:gd name="connsiteY6" fmla="*/ 4336026 h 5565058"/>
              <a:gd name="connsiteX7" fmla="*/ 19665 w 4041059"/>
              <a:gd name="connsiteY7" fmla="*/ 0 h 5565058"/>
              <a:gd name="connsiteX0" fmla="*/ 19665 w 4041059"/>
              <a:gd name="connsiteY0" fmla="*/ 0 h 5565058"/>
              <a:gd name="connsiteX1" fmla="*/ 1730478 w 4041059"/>
              <a:gd name="connsiteY1" fmla="*/ 1199535 h 5565058"/>
              <a:gd name="connsiteX2" fmla="*/ 3342968 w 4041059"/>
              <a:gd name="connsiteY2" fmla="*/ 1661651 h 5565058"/>
              <a:gd name="connsiteX3" fmla="*/ 4041059 w 4041059"/>
              <a:gd name="connsiteY3" fmla="*/ 2546554 h 5565058"/>
              <a:gd name="connsiteX4" fmla="*/ 3834581 w 4041059"/>
              <a:gd name="connsiteY4" fmla="*/ 3932903 h 5565058"/>
              <a:gd name="connsiteX5" fmla="*/ 1730478 w 4041059"/>
              <a:gd name="connsiteY5" fmla="*/ 5565058 h 5565058"/>
              <a:gd name="connsiteX6" fmla="*/ 0 w 4041059"/>
              <a:gd name="connsiteY6" fmla="*/ 4326194 h 5565058"/>
              <a:gd name="connsiteX7" fmla="*/ 19665 w 4041059"/>
              <a:gd name="connsiteY7" fmla="*/ 0 h 5565058"/>
              <a:gd name="connsiteX0" fmla="*/ 737420 w 4041059"/>
              <a:gd name="connsiteY0" fmla="*/ 1111046 h 4365523"/>
              <a:gd name="connsiteX1" fmla="*/ 1730478 w 4041059"/>
              <a:gd name="connsiteY1" fmla="*/ 0 h 4365523"/>
              <a:gd name="connsiteX2" fmla="*/ 3342968 w 4041059"/>
              <a:gd name="connsiteY2" fmla="*/ 462116 h 4365523"/>
              <a:gd name="connsiteX3" fmla="*/ 4041059 w 4041059"/>
              <a:gd name="connsiteY3" fmla="*/ 1347019 h 4365523"/>
              <a:gd name="connsiteX4" fmla="*/ 3834581 w 4041059"/>
              <a:gd name="connsiteY4" fmla="*/ 2733368 h 4365523"/>
              <a:gd name="connsiteX5" fmla="*/ 1730478 w 4041059"/>
              <a:gd name="connsiteY5" fmla="*/ 4365523 h 4365523"/>
              <a:gd name="connsiteX6" fmla="*/ 0 w 4041059"/>
              <a:gd name="connsiteY6" fmla="*/ 3126659 h 4365523"/>
              <a:gd name="connsiteX7" fmla="*/ 737420 w 4041059"/>
              <a:gd name="connsiteY7" fmla="*/ 1111046 h 4365523"/>
              <a:gd name="connsiteX0" fmla="*/ 19665 w 4041059"/>
              <a:gd name="connsiteY0" fmla="*/ 147485 h 4365523"/>
              <a:gd name="connsiteX1" fmla="*/ 1730478 w 4041059"/>
              <a:gd name="connsiteY1" fmla="*/ 0 h 4365523"/>
              <a:gd name="connsiteX2" fmla="*/ 3342968 w 4041059"/>
              <a:gd name="connsiteY2" fmla="*/ 462116 h 4365523"/>
              <a:gd name="connsiteX3" fmla="*/ 4041059 w 4041059"/>
              <a:gd name="connsiteY3" fmla="*/ 1347019 h 4365523"/>
              <a:gd name="connsiteX4" fmla="*/ 3834581 w 4041059"/>
              <a:gd name="connsiteY4" fmla="*/ 2733368 h 4365523"/>
              <a:gd name="connsiteX5" fmla="*/ 1730478 w 4041059"/>
              <a:gd name="connsiteY5" fmla="*/ 4365523 h 4365523"/>
              <a:gd name="connsiteX6" fmla="*/ 0 w 4041059"/>
              <a:gd name="connsiteY6" fmla="*/ 3126659 h 4365523"/>
              <a:gd name="connsiteX7" fmla="*/ 19665 w 4041059"/>
              <a:gd name="connsiteY7" fmla="*/ 147485 h 4365523"/>
              <a:gd name="connsiteX0" fmla="*/ 11120 w 4041059"/>
              <a:gd name="connsiteY0" fmla="*/ 0 h 5585365"/>
              <a:gd name="connsiteX1" fmla="*/ 1730478 w 4041059"/>
              <a:gd name="connsiteY1" fmla="*/ 1219842 h 5585365"/>
              <a:gd name="connsiteX2" fmla="*/ 3342968 w 4041059"/>
              <a:gd name="connsiteY2" fmla="*/ 1681958 h 5585365"/>
              <a:gd name="connsiteX3" fmla="*/ 4041059 w 4041059"/>
              <a:gd name="connsiteY3" fmla="*/ 2566861 h 5585365"/>
              <a:gd name="connsiteX4" fmla="*/ 3834581 w 4041059"/>
              <a:gd name="connsiteY4" fmla="*/ 3953210 h 5585365"/>
              <a:gd name="connsiteX5" fmla="*/ 1730478 w 4041059"/>
              <a:gd name="connsiteY5" fmla="*/ 5585365 h 5585365"/>
              <a:gd name="connsiteX6" fmla="*/ 0 w 4041059"/>
              <a:gd name="connsiteY6" fmla="*/ 4346501 h 5585365"/>
              <a:gd name="connsiteX7" fmla="*/ 11120 w 4041059"/>
              <a:gd name="connsiteY7" fmla="*/ 0 h 5585365"/>
              <a:gd name="connsiteX0" fmla="*/ 11120 w 4041059"/>
              <a:gd name="connsiteY0" fmla="*/ 0 h 4346501"/>
              <a:gd name="connsiteX1" fmla="*/ 1730478 w 4041059"/>
              <a:gd name="connsiteY1" fmla="*/ 1219842 h 4346501"/>
              <a:gd name="connsiteX2" fmla="*/ 3342968 w 4041059"/>
              <a:gd name="connsiteY2" fmla="*/ 1681958 h 4346501"/>
              <a:gd name="connsiteX3" fmla="*/ 4041059 w 4041059"/>
              <a:gd name="connsiteY3" fmla="*/ 2566861 h 4346501"/>
              <a:gd name="connsiteX4" fmla="*/ 3834581 w 4041059"/>
              <a:gd name="connsiteY4" fmla="*/ 3953210 h 4346501"/>
              <a:gd name="connsiteX5" fmla="*/ 1687749 w 4041059"/>
              <a:gd name="connsiteY5" fmla="*/ 2901986 h 4346501"/>
              <a:gd name="connsiteX6" fmla="*/ 0 w 4041059"/>
              <a:gd name="connsiteY6" fmla="*/ 4346501 h 4346501"/>
              <a:gd name="connsiteX7" fmla="*/ 11120 w 4041059"/>
              <a:gd name="connsiteY7" fmla="*/ 0 h 4346501"/>
              <a:gd name="connsiteX0" fmla="*/ 11120 w 4041059"/>
              <a:gd name="connsiteY0" fmla="*/ 0 h 4406045"/>
              <a:gd name="connsiteX1" fmla="*/ 1730478 w 4041059"/>
              <a:gd name="connsiteY1" fmla="*/ 1219842 h 4406045"/>
              <a:gd name="connsiteX2" fmla="*/ 3342968 w 4041059"/>
              <a:gd name="connsiteY2" fmla="*/ 1681958 h 4406045"/>
              <a:gd name="connsiteX3" fmla="*/ 4041059 w 4041059"/>
              <a:gd name="connsiteY3" fmla="*/ 2566861 h 4406045"/>
              <a:gd name="connsiteX4" fmla="*/ 3834581 w 4041059"/>
              <a:gd name="connsiteY4" fmla="*/ 3953210 h 4406045"/>
              <a:gd name="connsiteX5" fmla="*/ 1687749 w 4041059"/>
              <a:gd name="connsiteY5" fmla="*/ 4406045 h 4406045"/>
              <a:gd name="connsiteX6" fmla="*/ 0 w 4041059"/>
              <a:gd name="connsiteY6" fmla="*/ 4346501 h 4406045"/>
              <a:gd name="connsiteX7" fmla="*/ 11120 w 4041059"/>
              <a:gd name="connsiteY7" fmla="*/ 0 h 4406045"/>
              <a:gd name="connsiteX0" fmla="*/ 11120 w 4041059"/>
              <a:gd name="connsiteY0" fmla="*/ 0 h 4380408"/>
              <a:gd name="connsiteX1" fmla="*/ 1730478 w 4041059"/>
              <a:gd name="connsiteY1" fmla="*/ 1219842 h 4380408"/>
              <a:gd name="connsiteX2" fmla="*/ 3342968 w 4041059"/>
              <a:gd name="connsiteY2" fmla="*/ 1681958 h 4380408"/>
              <a:gd name="connsiteX3" fmla="*/ 4041059 w 4041059"/>
              <a:gd name="connsiteY3" fmla="*/ 2566861 h 4380408"/>
              <a:gd name="connsiteX4" fmla="*/ 3834581 w 4041059"/>
              <a:gd name="connsiteY4" fmla="*/ 3953210 h 4380408"/>
              <a:gd name="connsiteX5" fmla="*/ 1636475 w 4041059"/>
              <a:gd name="connsiteY5" fmla="*/ 4380408 h 4380408"/>
              <a:gd name="connsiteX6" fmla="*/ 0 w 4041059"/>
              <a:gd name="connsiteY6" fmla="*/ 4346501 h 4380408"/>
              <a:gd name="connsiteX7" fmla="*/ 11120 w 4041059"/>
              <a:gd name="connsiteY7" fmla="*/ 0 h 4380408"/>
              <a:gd name="connsiteX0" fmla="*/ 11120 w 4041059"/>
              <a:gd name="connsiteY0" fmla="*/ 0 h 4346501"/>
              <a:gd name="connsiteX1" fmla="*/ 1730478 w 4041059"/>
              <a:gd name="connsiteY1" fmla="*/ 1219842 h 4346501"/>
              <a:gd name="connsiteX2" fmla="*/ 3342968 w 4041059"/>
              <a:gd name="connsiteY2" fmla="*/ 1681958 h 4346501"/>
              <a:gd name="connsiteX3" fmla="*/ 4041059 w 4041059"/>
              <a:gd name="connsiteY3" fmla="*/ 2566861 h 4346501"/>
              <a:gd name="connsiteX4" fmla="*/ 3834581 w 4041059"/>
              <a:gd name="connsiteY4" fmla="*/ 3953210 h 4346501"/>
              <a:gd name="connsiteX5" fmla="*/ 1662112 w 4041059"/>
              <a:gd name="connsiteY5" fmla="*/ 4337680 h 4346501"/>
              <a:gd name="connsiteX6" fmla="*/ 0 w 4041059"/>
              <a:gd name="connsiteY6" fmla="*/ 4346501 h 4346501"/>
              <a:gd name="connsiteX7" fmla="*/ 11120 w 4041059"/>
              <a:gd name="connsiteY7" fmla="*/ 0 h 434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1059" h="4346501">
                <a:moveTo>
                  <a:pt x="11120" y="0"/>
                </a:moveTo>
                <a:lnTo>
                  <a:pt x="1730478" y="1219842"/>
                </a:lnTo>
                <a:lnTo>
                  <a:pt x="3342968" y="1681958"/>
                </a:lnTo>
                <a:lnTo>
                  <a:pt x="4041059" y="2566861"/>
                </a:lnTo>
                <a:lnTo>
                  <a:pt x="3834581" y="3953210"/>
                </a:lnTo>
                <a:lnTo>
                  <a:pt x="1662112" y="4337680"/>
                </a:lnTo>
                <a:lnTo>
                  <a:pt x="0" y="4346501"/>
                </a:lnTo>
                <a:cubicBezTo>
                  <a:pt x="3707" y="2897667"/>
                  <a:pt x="7413" y="1448834"/>
                  <a:pt x="11120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40" name="Picture 39" descr="Background pattern&#10;&#10;Description automatically generated">
            <a:extLst>
              <a:ext uri="{FF2B5EF4-FFF2-40B4-BE49-F238E27FC236}">
                <a16:creationId xmlns:a16="http://schemas.microsoft.com/office/drawing/2014/main" id="{2D7C7764-9480-48F2-939E-A1F1A464D9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78"/>
          <a:stretch/>
        </p:blipFill>
        <p:spPr>
          <a:xfrm>
            <a:off x="0" y="5875810"/>
            <a:ext cx="12192000" cy="982190"/>
          </a:xfrm>
          <a:prstGeom prst="rect">
            <a:avLst/>
          </a:prstGeom>
        </p:spPr>
      </p:pic>
      <p:sp>
        <p:nvSpPr>
          <p:cNvPr id="26" name="Obdélník 9">
            <a:extLst>
              <a:ext uri="{FF2B5EF4-FFF2-40B4-BE49-F238E27FC236}">
                <a16:creationId xmlns:a16="http://schemas.microsoft.com/office/drawing/2014/main" id="{4794E646-5035-4E8B-9585-361A26D1125E}"/>
              </a:ext>
            </a:extLst>
          </p:cNvPr>
          <p:cNvSpPr/>
          <p:nvPr/>
        </p:nvSpPr>
        <p:spPr>
          <a:xfrm>
            <a:off x="95250" y="5966909"/>
            <a:ext cx="12001500" cy="823226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200" b="1" i="0" u="none" strike="noStrike" kern="1200" cap="none" spc="3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Nadpis 10">
            <a:extLst>
              <a:ext uri="{FF2B5EF4-FFF2-40B4-BE49-F238E27FC236}">
                <a16:creationId xmlns:a16="http://schemas.microsoft.com/office/drawing/2014/main" id="{7844F2F6-C9F6-4277-86D2-71C113996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SPEAKER</a:t>
            </a: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2C498DB1-CD4F-4286-9FC2-A2181E4A6985}"/>
              </a:ext>
            </a:extLst>
          </p:cNvPr>
          <p:cNvSpPr txBox="1"/>
          <p:nvPr/>
        </p:nvSpPr>
        <p:spPr>
          <a:xfrm>
            <a:off x="4058021" y="4442132"/>
            <a:ext cx="3031547" cy="46166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r>
              <a:rPr lang="cs-CZ" sz="2400" spc="-150" dirty="0">
                <a:latin typeface="Arial Black" panose="020B0A04020102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ŠTĚPÁN REŠL</a:t>
            </a:r>
            <a:endParaRPr lang="en-GB" sz="2400" spc="-150" dirty="0">
              <a:latin typeface="Arial Black" panose="020B0A04020102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7328BE-9907-1847-9D3D-7E82501ABFDE}"/>
              </a:ext>
            </a:extLst>
          </p:cNvPr>
          <p:cNvGrpSpPr/>
          <p:nvPr/>
        </p:nvGrpSpPr>
        <p:grpSpPr>
          <a:xfrm>
            <a:off x="1653725" y="5955292"/>
            <a:ext cx="8884549" cy="823226"/>
            <a:chOff x="2811419" y="5955292"/>
            <a:chExt cx="8884549" cy="823226"/>
          </a:xfrm>
        </p:grpSpPr>
        <p:pic>
          <p:nvPicPr>
            <p:cNvPr id="24" name="Obrázek 23">
              <a:hlinkClick r:id="rId5"/>
              <a:extLst>
                <a:ext uri="{FF2B5EF4-FFF2-40B4-BE49-F238E27FC236}">
                  <a16:creationId xmlns:a16="http://schemas.microsoft.com/office/drawing/2014/main" id="{FEBE4B39-F117-4607-87AC-1587BD47D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91628" y="6110912"/>
              <a:ext cx="1407962" cy="568059"/>
            </a:xfrm>
            <a:prstGeom prst="rect">
              <a:avLst/>
            </a:prstGeom>
          </p:spPr>
        </p:pic>
        <p:pic>
          <p:nvPicPr>
            <p:cNvPr id="25" name="Obrázek 24">
              <a:hlinkClick r:id="rId7"/>
              <a:extLst>
                <a:ext uri="{FF2B5EF4-FFF2-40B4-BE49-F238E27FC236}">
                  <a16:creationId xmlns:a16="http://schemas.microsoft.com/office/drawing/2014/main" id="{E7C878E2-A45F-475F-BFAC-8679D4DAA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11419" y="6124503"/>
              <a:ext cx="1532740" cy="540878"/>
            </a:xfrm>
            <a:prstGeom prst="rect">
              <a:avLst/>
            </a:prstGeom>
          </p:spPr>
        </p:pic>
        <p:pic>
          <p:nvPicPr>
            <p:cNvPr id="27" name="Obrázek 26">
              <a:hlinkClick r:id="rId9"/>
              <a:extLst>
                <a:ext uri="{FF2B5EF4-FFF2-40B4-BE49-F238E27FC236}">
                  <a16:creationId xmlns:a16="http://schemas.microsoft.com/office/drawing/2014/main" id="{832E2328-32D8-4755-A8A2-A1DED0789A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-30861" b="-24378"/>
            <a:stretch/>
          </p:blipFill>
          <p:spPr>
            <a:xfrm>
              <a:off x="7447059" y="5955292"/>
              <a:ext cx="1449459" cy="823226"/>
            </a:xfrm>
            <a:prstGeom prst="rect">
              <a:avLst/>
            </a:prstGeom>
          </p:spPr>
        </p:pic>
        <p:pic>
          <p:nvPicPr>
            <p:cNvPr id="15" name="Obrázek 26">
              <a:hlinkClick r:id="rId9"/>
              <a:extLst>
                <a:ext uri="{FF2B5EF4-FFF2-40B4-BE49-F238E27FC236}">
                  <a16:creationId xmlns:a16="http://schemas.microsoft.com/office/drawing/2014/main" id="{EC432EDF-E7FC-9B47-8346-522985D6CA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-743" r="-3520"/>
            <a:stretch/>
          </p:blipFill>
          <p:spPr>
            <a:xfrm>
              <a:off x="9743987" y="6046212"/>
              <a:ext cx="1951981" cy="6540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6372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400" y="229245"/>
            <a:ext cx="9440360" cy="920986"/>
          </a:xfrm>
        </p:spPr>
        <p:txBody>
          <a:bodyPr>
            <a:normAutofit/>
          </a:bodyPr>
          <a:lstStyle/>
          <a:p>
            <a:r>
              <a:rPr lang="en-GB" dirty="0" err="1"/>
              <a:t>Oauth</a:t>
            </a:r>
            <a:r>
              <a:rPr lang="en-GB" dirty="0"/>
              <a:t> with Power Query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578ECC8A-51A6-AF46-8539-EB722D1BD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150231" cy="115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A1572-6BA2-CD44-9307-FAAEB5D977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1236" y="1150230"/>
            <a:ext cx="4468764" cy="501265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E4D9242-0295-CB49-B5BF-D99E3471517F}"/>
              </a:ext>
            </a:extLst>
          </p:cNvPr>
          <p:cNvSpPr txBox="1"/>
          <p:nvPr/>
        </p:nvSpPr>
        <p:spPr>
          <a:xfrm>
            <a:off x="575114" y="6259423"/>
            <a:ext cx="1125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12"/>
              </a:rPr>
              <a:t>Power_BI_REST_API_PQ/get-BearerToken.pq at main · tirnovar/Power_BI_REST_API_PQ (github.com)</a:t>
            </a:r>
            <a:endParaRPr lang="en-CZ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D8B0AC-FA73-1446-BED3-AB33D06A6A14}"/>
              </a:ext>
            </a:extLst>
          </p:cNvPr>
          <p:cNvSpPr/>
          <p:nvPr/>
        </p:nvSpPr>
        <p:spPr>
          <a:xfrm>
            <a:off x="7708900" y="1892300"/>
            <a:ext cx="1778000" cy="1524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1F92C8-2EFD-9B4D-BA19-2293449C9BB6}"/>
              </a:ext>
            </a:extLst>
          </p:cNvPr>
          <p:cNvSpPr txBox="1"/>
          <p:nvPr/>
        </p:nvSpPr>
        <p:spPr>
          <a:xfrm>
            <a:off x="1085400" y="1309232"/>
            <a:ext cx="1734000" cy="461665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CZ" sz="2400" b="1" dirty="0">
                <a:solidFill>
                  <a:schemeClr val="accent1"/>
                </a:solidFill>
              </a:rPr>
              <a:t>URL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EFF8C9A-273B-9E42-A3EF-64573C4D62A9}"/>
              </a:ext>
            </a:extLst>
          </p:cNvPr>
          <p:cNvCxnSpPr>
            <a:cxnSpLocks/>
          </p:cNvCxnSpPr>
          <p:nvPr/>
        </p:nvCxnSpPr>
        <p:spPr>
          <a:xfrm>
            <a:off x="2819400" y="1562100"/>
            <a:ext cx="4787900" cy="40640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30F6040-129D-8E42-BDEB-E23987A9210D}"/>
              </a:ext>
            </a:extLst>
          </p:cNvPr>
          <p:cNvCxnSpPr>
            <a:cxnSpLocks/>
          </p:cNvCxnSpPr>
          <p:nvPr/>
        </p:nvCxnSpPr>
        <p:spPr>
          <a:xfrm>
            <a:off x="2819400" y="2221368"/>
            <a:ext cx="5016500" cy="5641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F8E8011-9FE4-F045-8939-2523829C5DAF}"/>
              </a:ext>
            </a:extLst>
          </p:cNvPr>
          <p:cNvSpPr/>
          <p:nvPr/>
        </p:nvSpPr>
        <p:spPr>
          <a:xfrm>
            <a:off x="7937500" y="2186074"/>
            <a:ext cx="2832100" cy="1524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6E668F-4DB7-3D42-A959-3A8DAA65F1BC}"/>
              </a:ext>
            </a:extLst>
          </p:cNvPr>
          <p:cNvSpPr txBox="1"/>
          <p:nvPr/>
        </p:nvSpPr>
        <p:spPr>
          <a:xfrm>
            <a:off x="139700" y="1990535"/>
            <a:ext cx="2679700" cy="461665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CZ" sz="2400" b="1" dirty="0">
                <a:solidFill>
                  <a:schemeClr val="accent2"/>
                </a:solidFill>
              </a:rPr>
              <a:t>RELATIVE PATH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18782D-43EE-6142-A711-034DE4E466FF}"/>
              </a:ext>
            </a:extLst>
          </p:cNvPr>
          <p:cNvSpPr/>
          <p:nvPr/>
        </p:nvSpPr>
        <p:spPr>
          <a:xfrm>
            <a:off x="8407400" y="2634368"/>
            <a:ext cx="2921000" cy="1188332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8D27346-1672-B349-B305-9397029E309C}"/>
              </a:ext>
            </a:extLst>
          </p:cNvPr>
          <p:cNvCxnSpPr>
            <a:cxnSpLocks/>
          </p:cNvCxnSpPr>
          <p:nvPr/>
        </p:nvCxnSpPr>
        <p:spPr>
          <a:xfrm flipV="1">
            <a:off x="2993647" y="2738775"/>
            <a:ext cx="5266553" cy="103259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2CF9464-B18C-B24B-A2ED-83E486A66019}"/>
              </a:ext>
            </a:extLst>
          </p:cNvPr>
          <p:cNvSpPr txBox="1"/>
          <p:nvPr/>
        </p:nvSpPr>
        <p:spPr>
          <a:xfrm>
            <a:off x="139699" y="2662471"/>
            <a:ext cx="2853947" cy="461665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CZ" sz="2400" b="1" dirty="0">
                <a:solidFill>
                  <a:schemeClr val="accent3"/>
                </a:solidFill>
              </a:rPr>
              <a:t>BODY OF CALL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190500-7801-7B41-AE36-EEF7546814B5}"/>
              </a:ext>
            </a:extLst>
          </p:cNvPr>
          <p:cNvSpPr txBox="1"/>
          <p:nvPr/>
        </p:nvSpPr>
        <p:spPr>
          <a:xfrm>
            <a:off x="716836" y="4462714"/>
            <a:ext cx="50165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000000"/>
                </a:solidFill>
                <a:effectLst/>
                <a:latin typeface="IBMPlexMono, Monaco,  Courier New"/>
              </a:rPr>
              <a:t>curl --location --request POST </a:t>
            </a:r>
            <a:r>
              <a:rPr lang="en-GB" sz="1000" b="0" dirty="0">
                <a:solidFill>
                  <a:srgbClr val="2A00FF"/>
                </a:solidFill>
                <a:effectLst/>
                <a:latin typeface="IBMPlexMono, Monaco,  Courier New"/>
              </a:rPr>
              <a:t>'https://</a:t>
            </a:r>
            <a:r>
              <a:rPr lang="en-GB" sz="1000" b="0" dirty="0" err="1">
                <a:solidFill>
                  <a:srgbClr val="2A00FF"/>
                </a:solidFill>
                <a:effectLst/>
                <a:latin typeface="IBMPlexMono, Monaco,  Courier New"/>
              </a:rPr>
              <a:t>login.microsoftonline.com</a:t>
            </a:r>
            <a:r>
              <a:rPr lang="en-GB" sz="1000" b="0" dirty="0">
                <a:solidFill>
                  <a:srgbClr val="2A00FF"/>
                </a:solidFill>
                <a:effectLst/>
                <a:latin typeface="IBMPlexMono, Monaco,  Courier New"/>
              </a:rPr>
              <a:t>/{</a:t>
            </a:r>
            <a:r>
              <a:rPr lang="en-GB" sz="1000" b="0" dirty="0" err="1">
                <a:solidFill>
                  <a:srgbClr val="2A00FF"/>
                </a:solidFill>
                <a:effectLst/>
                <a:latin typeface="IBMPlexMono, Monaco,  Courier New"/>
              </a:rPr>
              <a:t>tenantID</a:t>
            </a:r>
            <a:r>
              <a:rPr lang="en-GB" sz="1000" b="0" dirty="0">
                <a:solidFill>
                  <a:srgbClr val="2A00FF"/>
                </a:solidFill>
                <a:effectLst/>
                <a:latin typeface="IBMPlexMono, Monaco,  Courier New"/>
              </a:rPr>
              <a:t>}/oauth2/token'</a:t>
            </a:r>
            <a:r>
              <a:rPr lang="en-GB" sz="1000" b="0" dirty="0">
                <a:solidFill>
                  <a:srgbClr val="000000"/>
                </a:solidFill>
                <a:effectLst/>
                <a:latin typeface="IBMPlexMono, Monaco,  Courier New"/>
              </a:rPr>
              <a:t> \</a:t>
            </a:r>
          </a:p>
          <a:p>
            <a:r>
              <a:rPr lang="en-GB" sz="1000" b="0" dirty="0">
                <a:solidFill>
                  <a:srgbClr val="000000"/>
                </a:solidFill>
                <a:effectLst/>
                <a:latin typeface="IBMPlexMono, Monaco,  Courier New"/>
              </a:rPr>
              <a:t>--header </a:t>
            </a:r>
            <a:r>
              <a:rPr lang="en-GB" sz="1000" b="0" dirty="0">
                <a:solidFill>
                  <a:srgbClr val="2A00FF"/>
                </a:solidFill>
                <a:effectLst/>
                <a:latin typeface="IBMPlexMono, Monaco,  Courier New"/>
              </a:rPr>
              <a:t>'Content-Type: application/x-www-form-</a:t>
            </a:r>
            <a:r>
              <a:rPr lang="en-GB" sz="1000" b="0" dirty="0" err="1">
                <a:solidFill>
                  <a:srgbClr val="2A00FF"/>
                </a:solidFill>
                <a:effectLst/>
                <a:latin typeface="IBMPlexMono, Monaco,  Courier New"/>
              </a:rPr>
              <a:t>urlencoded</a:t>
            </a:r>
            <a:r>
              <a:rPr lang="en-GB" sz="1000" b="0" dirty="0">
                <a:solidFill>
                  <a:srgbClr val="2A00FF"/>
                </a:solidFill>
                <a:effectLst/>
                <a:latin typeface="IBMPlexMono, Monaco,  Courier New"/>
              </a:rPr>
              <a:t>'</a:t>
            </a:r>
            <a:r>
              <a:rPr lang="en-GB" sz="1000" b="0" dirty="0">
                <a:solidFill>
                  <a:srgbClr val="000000"/>
                </a:solidFill>
                <a:effectLst/>
                <a:latin typeface="IBMPlexMono, Monaco,  Courier New"/>
              </a:rPr>
              <a:t> \</a:t>
            </a:r>
          </a:p>
          <a:p>
            <a:r>
              <a:rPr lang="en-GB" sz="1000" b="0" dirty="0">
                <a:solidFill>
                  <a:srgbClr val="000000"/>
                </a:solidFill>
                <a:effectLst/>
                <a:latin typeface="IBMPlexMono, Monaco,  Courier New"/>
              </a:rPr>
              <a:t>--data-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IBMPlexMono, Monaco,  Courier New"/>
              </a:rPr>
              <a:t>urlencode</a:t>
            </a:r>
            <a:r>
              <a:rPr lang="en-GB" sz="1000" b="0" dirty="0">
                <a:solidFill>
                  <a:srgbClr val="000000"/>
                </a:solidFill>
                <a:effectLst/>
                <a:latin typeface="IBMPlexMono, Monaco,  Courier New"/>
              </a:rPr>
              <a:t> </a:t>
            </a:r>
            <a:r>
              <a:rPr lang="en-GB" sz="1000" b="0" dirty="0">
                <a:solidFill>
                  <a:srgbClr val="2A00FF"/>
                </a:solidFill>
                <a:effectLst/>
                <a:latin typeface="IBMPlexMono, Monaco,  Courier New"/>
              </a:rPr>
              <a:t>'</a:t>
            </a:r>
            <a:r>
              <a:rPr lang="en-GB" sz="1000" b="0" dirty="0" err="1">
                <a:solidFill>
                  <a:srgbClr val="2A00FF"/>
                </a:solidFill>
                <a:effectLst/>
                <a:latin typeface="IBMPlexMono, Monaco,  Courier New"/>
              </a:rPr>
              <a:t>grant_type</a:t>
            </a:r>
            <a:r>
              <a:rPr lang="en-GB" sz="1000" b="0" dirty="0">
                <a:solidFill>
                  <a:srgbClr val="2A00FF"/>
                </a:solidFill>
                <a:effectLst/>
                <a:latin typeface="IBMPlexMono, Monaco,  Courier New"/>
              </a:rPr>
              <a:t>=</a:t>
            </a:r>
            <a:r>
              <a:rPr lang="en-GB" sz="1000" b="0" dirty="0" err="1">
                <a:solidFill>
                  <a:srgbClr val="2A00FF"/>
                </a:solidFill>
                <a:effectLst/>
                <a:latin typeface="IBMPlexMono, Monaco,  Courier New"/>
              </a:rPr>
              <a:t>client_credentials</a:t>
            </a:r>
            <a:r>
              <a:rPr lang="en-GB" sz="1000" b="0" dirty="0">
                <a:solidFill>
                  <a:srgbClr val="2A00FF"/>
                </a:solidFill>
                <a:effectLst/>
                <a:latin typeface="IBMPlexMono, Monaco,  Courier New"/>
              </a:rPr>
              <a:t>'</a:t>
            </a:r>
            <a:r>
              <a:rPr lang="en-GB" sz="1000" b="0" dirty="0">
                <a:solidFill>
                  <a:srgbClr val="000000"/>
                </a:solidFill>
                <a:effectLst/>
                <a:latin typeface="IBMPlexMono, Monaco,  Courier New"/>
              </a:rPr>
              <a:t> \</a:t>
            </a:r>
          </a:p>
          <a:p>
            <a:r>
              <a:rPr lang="en-GB" sz="1000" b="0" dirty="0">
                <a:solidFill>
                  <a:srgbClr val="000000"/>
                </a:solidFill>
                <a:effectLst/>
                <a:latin typeface="IBMPlexMono, Monaco,  Courier New"/>
              </a:rPr>
              <a:t>--data-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IBMPlexMono, Monaco,  Courier New"/>
              </a:rPr>
              <a:t>urlencode</a:t>
            </a:r>
            <a:r>
              <a:rPr lang="en-GB" sz="1000" b="0" dirty="0">
                <a:solidFill>
                  <a:srgbClr val="000000"/>
                </a:solidFill>
                <a:effectLst/>
                <a:latin typeface="IBMPlexMono, Monaco,  Courier New"/>
              </a:rPr>
              <a:t> </a:t>
            </a:r>
            <a:r>
              <a:rPr lang="en-GB" sz="1000" b="0" dirty="0">
                <a:solidFill>
                  <a:srgbClr val="2A00FF"/>
                </a:solidFill>
                <a:effectLst/>
                <a:latin typeface="IBMPlexMono, Monaco,  Courier New"/>
              </a:rPr>
              <a:t>'</a:t>
            </a:r>
            <a:r>
              <a:rPr lang="en-GB" sz="1000" b="0" dirty="0" err="1">
                <a:solidFill>
                  <a:srgbClr val="2A00FF"/>
                </a:solidFill>
                <a:effectLst/>
                <a:latin typeface="IBMPlexMono, Monaco,  Courier New"/>
              </a:rPr>
              <a:t>client_id</a:t>
            </a:r>
            <a:r>
              <a:rPr lang="en-GB" sz="1000" b="0" dirty="0">
                <a:solidFill>
                  <a:srgbClr val="2A00FF"/>
                </a:solidFill>
                <a:effectLst/>
                <a:latin typeface="IBMPlexMono, Monaco,  Courier New"/>
              </a:rPr>
              <a:t>={</a:t>
            </a:r>
            <a:r>
              <a:rPr lang="en-GB" sz="1000" b="0" dirty="0" err="1">
                <a:solidFill>
                  <a:srgbClr val="2A00FF"/>
                </a:solidFill>
                <a:effectLst/>
                <a:latin typeface="IBMPlexMono, Monaco,  Courier New"/>
              </a:rPr>
              <a:t>clientID</a:t>
            </a:r>
            <a:r>
              <a:rPr lang="en-GB" sz="1000" b="0" dirty="0">
                <a:solidFill>
                  <a:srgbClr val="2A00FF"/>
                </a:solidFill>
                <a:effectLst/>
                <a:latin typeface="IBMPlexMono, Monaco,  Courier New"/>
              </a:rPr>
              <a:t>}'</a:t>
            </a:r>
            <a:r>
              <a:rPr lang="en-GB" sz="1000" b="0" dirty="0">
                <a:solidFill>
                  <a:srgbClr val="000000"/>
                </a:solidFill>
                <a:effectLst/>
                <a:latin typeface="IBMPlexMono, Monaco,  Courier New"/>
              </a:rPr>
              <a:t> \</a:t>
            </a:r>
          </a:p>
          <a:p>
            <a:r>
              <a:rPr lang="en-GB" sz="1000" b="0" dirty="0">
                <a:solidFill>
                  <a:srgbClr val="000000"/>
                </a:solidFill>
                <a:effectLst/>
                <a:latin typeface="IBMPlexMono, Monaco,  Courier New"/>
              </a:rPr>
              <a:t>--data-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IBMPlexMono, Monaco,  Courier New"/>
              </a:rPr>
              <a:t>urlencode</a:t>
            </a:r>
            <a:r>
              <a:rPr lang="en-GB" sz="1000" b="0" dirty="0">
                <a:solidFill>
                  <a:srgbClr val="000000"/>
                </a:solidFill>
                <a:effectLst/>
                <a:latin typeface="IBMPlexMono, Monaco,  Courier New"/>
              </a:rPr>
              <a:t> </a:t>
            </a:r>
            <a:r>
              <a:rPr lang="en-GB" sz="1000" b="0" dirty="0">
                <a:solidFill>
                  <a:srgbClr val="2A00FF"/>
                </a:solidFill>
                <a:effectLst/>
                <a:latin typeface="IBMPlexMono, Monaco,  Courier New"/>
              </a:rPr>
              <a:t>'</a:t>
            </a:r>
            <a:r>
              <a:rPr lang="en-GB" sz="1000" b="0" dirty="0" err="1">
                <a:solidFill>
                  <a:srgbClr val="2A00FF"/>
                </a:solidFill>
                <a:effectLst/>
                <a:latin typeface="IBMPlexMono, Monaco,  Courier New"/>
              </a:rPr>
              <a:t>client_secret</a:t>
            </a:r>
            <a:r>
              <a:rPr lang="en-GB" sz="1000" b="0" dirty="0">
                <a:solidFill>
                  <a:srgbClr val="2A00FF"/>
                </a:solidFill>
                <a:effectLst/>
                <a:latin typeface="IBMPlexMono, Monaco,  Courier New"/>
              </a:rPr>
              <a:t>={</a:t>
            </a:r>
            <a:r>
              <a:rPr lang="en-GB" sz="1000" b="0" dirty="0" err="1">
                <a:solidFill>
                  <a:srgbClr val="2A00FF"/>
                </a:solidFill>
                <a:effectLst/>
                <a:latin typeface="IBMPlexMono, Monaco,  Courier New"/>
              </a:rPr>
              <a:t>clientSecret</a:t>
            </a:r>
            <a:r>
              <a:rPr lang="en-GB" sz="1000" b="0" dirty="0">
                <a:solidFill>
                  <a:srgbClr val="2A00FF"/>
                </a:solidFill>
                <a:effectLst/>
                <a:latin typeface="IBMPlexMono, Monaco,  Courier New"/>
              </a:rPr>
              <a:t>}'</a:t>
            </a:r>
            <a:r>
              <a:rPr lang="en-GB" sz="1000" b="0" dirty="0">
                <a:solidFill>
                  <a:srgbClr val="000000"/>
                </a:solidFill>
                <a:effectLst/>
                <a:latin typeface="IBMPlexMono, Monaco,  Courier New"/>
              </a:rPr>
              <a:t> \</a:t>
            </a:r>
          </a:p>
          <a:p>
            <a:r>
              <a:rPr lang="en-GB" sz="1000" b="0" dirty="0">
                <a:solidFill>
                  <a:srgbClr val="000000"/>
                </a:solidFill>
                <a:effectLst/>
                <a:latin typeface="IBMPlexMono, Monaco,  Courier New"/>
              </a:rPr>
              <a:t>--data-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IBMPlexMono, Monaco,  Courier New"/>
              </a:rPr>
              <a:t>urlencode</a:t>
            </a:r>
            <a:r>
              <a:rPr lang="en-GB" sz="1000" b="0" dirty="0">
                <a:solidFill>
                  <a:srgbClr val="000000"/>
                </a:solidFill>
                <a:effectLst/>
                <a:latin typeface="IBMPlexMono, Monaco,  Courier New"/>
              </a:rPr>
              <a:t> </a:t>
            </a:r>
            <a:r>
              <a:rPr lang="en-GB" sz="1000" b="0" dirty="0">
                <a:solidFill>
                  <a:srgbClr val="2A00FF"/>
                </a:solidFill>
                <a:effectLst/>
                <a:latin typeface="IBMPlexMono, Monaco,  Courier New"/>
              </a:rPr>
              <a:t>'resource=https://</a:t>
            </a:r>
            <a:r>
              <a:rPr lang="en-GB" sz="1000" b="0" dirty="0" err="1">
                <a:solidFill>
                  <a:srgbClr val="2A00FF"/>
                </a:solidFill>
                <a:effectLst/>
                <a:latin typeface="IBMPlexMono, Monaco,  Courier New"/>
              </a:rPr>
              <a:t>analysis.windows.net</a:t>
            </a:r>
            <a:r>
              <a:rPr lang="en-GB" sz="1000" b="0" dirty="0">
                <a:solidFill>
                  <a:srgbClr val="2A00FF"/>
                </a:solidFill>
                <a:effectLst/>
                <a:latin typeface="IBMPlexMono, Monaco,  Courier New"/>
              </a:rPr>
              <a:t>/</a:t>
            </a:r>
            <a:r>
              <a:rPr lang="en-GB" sz="1000" b="0" dirty="0" err="1">
                <a:solidFill>
                  <a:srgbClr val="2A00FF"/>
                </a:solidFill>
                <a:effectLst/>
                <a:latin typeface="IBMPlexMono, Monaco,  Courier New"/>
              </a:rPr>
              <a:t>powerbi</a:t>
            </a:r>
            <a:r>
              <a:rPr lang="en-GB" sz="1000" b="0" dirty="0">
                <a:solidFill>
                  <a:srgbClr val="2A00FF"/>
                </a:solidFill>
                <a:effectLst/>
                <a:latin typeface="IBMPlexMono, Monaco,  Courier New"/>
              </a:rPr>
              <a:t>/</a:t>
            </a:r>
            <a:r>
              <a:rPr lang="en-GB" sz="1000" b="0" dirty="0" err="1">
                <a:solidFill>
                  <a:srgbClr val="2A00FF"/>
                </a:solidFill>
                <a:effectLst/>
                <a:latin typeface="IBMPlexMono, Monaco,  Courier New"/>
              </a:rPr>
              <a:t>api</a:t>
            </a:r>
            <a:r>
              <a:rPr lang="en-GB" sz="1000" b="0" dirty="0">
                <a:solidFill>
                  <a:srgbClr val="2A00FF"/>
                </a:solidFill>
                <a:effectLst/>
                <a:latin typeface="IBMPlexMono, Monaco,  Courier New"/>
              </a:rPr>
              <a:t>'</a:t>
            </a:r>
            <a:endParaRPr lang="en-GB" sz="1000" b="0" dirty="0">
              <a:solidFill>
                <a:srgbClr val="000000"/>
              </a:solidFill>
              <a:effectLst/>
              <a:latin typeface="IBMPlexMono, Monaco,  Courier New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4A0F99E-36AC-1508-73E9-A25A7CDFDBB9}"/>
              </a:ext>
            </a:extLst>
          </p:cNvPr>
          <p:cNvCxnSpPr>
            <a:cxnSpLocks/>
          </p:cNvCxnSpPr>
          <p:nvPr/>
        </p:nvCxnSpPr>
        <p:spPr>
          <a:xfrm>
            <a:off x="2993646" y="3701765"/>
            <a:ext cx="4967280" cy="319485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2391560-9F12-523F-8C5F-58F10456BEC8}"/>
              </a:ext>
            </a:extLst>
          </p:cNvPr>
          <p:cNvSpPr txBox="1"/>
          <p:nvPr/>
        </p:nvSpPr>
        <p:spPr>
          <a:xfrm>
            <a:off x="139698" y="3451188"/>
            <a:ext cx="2853947" cy="461665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CZ" sz="2400" b="1" dirty="0">
                <a:solidFill>
                  <a:schemeClr val="accent6"/>
                </a:solidFill>
              </a:rPr>
              <a:t>HEADERS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0F687F-4DD9-9B2A-0E39-3AC9BF85A13A}"/>
              </a:ext>
            </a:extLst>
          </p:cNvPr>
          <p:cNvSpPr/>
          <p:nvPr/>
        </p:nvSpPr>
        <p:spPr>
          <a:xfrm>
            <a:off x="8026400" y="3922609"/>
            <a:ext cx="1801886" cy="46866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8166F66-1558-70C3-67E1-2B4CBD9EB42A}"/>
              </a:ext>
            </a:extLst>
          </p:cNvPr>
          <p:cNvSpPr/>
          <p:nvPr/>
        </p:nvSpPr>
        <p:spPr>
          <a:xfrm>
            <a:off x="2336085" y="4494071"/>
            <a:ext cx="3235093" cy="160473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830CEF7-E9E2-63EB-2D55-D32BA9CD7EA1}"/>
              </a:ext>
            </a:extLst>
          </p:cNvPr>
          <p:cNvSpPr/>
          <p:nvPr/>
        </p:nvSpPr>
        <p:spPr>
          <a:xfrm>
            <a:off x="716836" y="4654115"/>
            <a:ext cx="3491826" cy="160473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5EBFCE5-0456-AEB9-A6F5-0CBB992EF5E0}"/>
              </a:ext>
            </a:extLst>
          </p:cNvPr>
          <p:cNvSpPr/>
          <p:nvPr/>
        </p:nvSpPr>
        <p:spPr>
          <a:xfrm>
            <a:off x="762000" y="4827878"/>
            <a:ext cx="3707054" cy="607712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63872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0" grpId="0"/>
      <p:bldP spid="28" grpId="0" animBg="1"/>
      <p:bldP spid="30" grpId="0"/>
      <p:bldP spid="31" grpId="0" animBg="1"/>
      <p:bldP spid="34" grpId="0"/>
      <p:bldP spid="24" grpId="0"/>
      <p:bldP spid="35" grpId="0"/>
      <p:bldP spid="36" grpId="0" animBg="1"/>
      <p:bldP spid="37" grpId="0" animBg="1"/>
      <p:bldP spid="38" grpId="0" animBg="1"/>
      <p:bldP spid="3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400" y="229245"/>
            <a:ext cx="9440360" cy="920986"/>
          </a:xfrm>
        </p:spPr>
        <p:txBody>
          <a:bodyPr>
            <a:normAutofit fontScale="90000"/>
          </a:bodyPr>
          <a:lstStyle/>
          <a:p>
            <a:r>
              <a:rPr lang="en-GB" dirty="0"/>
              <a:t>JSON RESPONSE (CONVERTED)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578ECC8A-51A6-AF46-8539-EB722D1BD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150231" cy="115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655101E-D1EF-2A48-85F8-E298591510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" y="2542244"/>
            <a:ext cx="11413888" cy="315703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F6959AF-B5C0-C048-8B1D-8FB5F2B91C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00" y="1643431"/>
            <a:ext cx="11430000" cy="478971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B0C574C2-7161-AA41-9AA1-6764F616AF62}"/>
              </a:ext>
            </a:extLst>
          </p:cNvPr>
          <p:cNvSpPr/>
          <p:nvPr/>
        </p:nvSpPr>
        <p:spPr>
          <a:xfrm>
            <a:off x="3492500" y="1803400"/>
            <a:ext cx="1104900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31FA02A-4A41-5D42-9806-DA96308AEB19}"/>
              </a:ext>
            </a:extLst>
          </p:cNvPr>
          <p:cNvSpPr/>
          <p:nvPr/>
        </p:nvSpPr>
        <p:spPr>
          <a:xfrm>
            <a:off x="5759730" y="1816100"/>
            <a:ext cx="2507970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E0E3223-9F96-0F47-A0C7-FAB26F0ABE41}"/>
              </a:ext>
            </a:extLst>
          </p:cNvPr>
          <p:cNvSpPr/>
          <p:nvPr/>
        </p:nvSpPr>
        <p:spPr>
          <a:xfrm>
            <a:off x="8630210" y="1816100"/>
            <a:ext cx="2355290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AD175BE-DBC5-0843-8736-138E12F7AC1E}"/>
              </a:ext>
            </a:extLst>
          </p:cNvPr>
          <p:cNvSpPr txBox="1"/>
          <p:nvPr/>
        </p:nvSpPr>
        <p:spPr>
          <a:xfrm>
            <a:off x="3968750" y="3915327"/>
            <a:ext cx="1155702" cy="461665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CZ" sz="2400" b="1" dirty="0">
                <a:solidFill>
                  <a:srgbClr val="FF0000"/>
                </a:solidFill>
              </a:rPr>
              <a:t>!!!!!!!</a:t>
            </a:r>
          </a:p>
        </p:txBody>
      </p:sp>
    </p:spTree>
    <p:extLst>
      <p:ext uri="{BB962C8B-B14F-4D97-AF65-F5344CB8AC3E}">
        <p14:creationId xmlns:p14="http://schemas.microsoft.com/office/powerpoint/2010/main" val="2110296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400" y="229245"/>
            <a:ext cx="9440360" cy="920986"/>
          </a:xfrm>
        </p:spPr>
        <p:txBody>
          <a:bodyPr>
            <a:normAutofit/>
          </a:bodyPr>
          <a:lstStyle/>
          <a:p>
            <a:r>
              <a:rPr lang="en-GB" dirty="0" err="1"/>
              <a:t>Oauth</a:t>
            </a:r>
            <a:r>
              <a:rPr lang="en-GB" dirty="0"/>
              <a:t> with Power Query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578ECC8A-51A6-AF46-8539-EB722D1BD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150231" cy="115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A1572-6BA2-CD44-9307-FAAEB5D977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1234" y="1150230"/>
            <a:ext cx="4468764" cy="501265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E4D9242-0295-CB49-B5BF-D99E3471517F}"/>
              </a:ext>
            </a:extLst>
          </p:cNvPr>
          <p:cNvSpPr txBox="1"/>
          <p:nvPr/>
        </p:nvSpPr>
        <p:spPr>
          <a:xfrm>
            <a:off x="575114" y="6259423"/>
            <a:ext cx="1125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12"/>
              </a:rPr>
              <a:t>Power_BI_REST_API_PQ/get-BearerToken.pq at main · tirnovar/Power_BI_REST_API_PQ (github.com)</a:t>
            </a:r>
            <a:endParaRPr lang="en-CZ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6E5EC1-5FB6-4848-9849-AB500537A88D}"/>
              </a:ext>
            </a:extLst>
          </p:cNvPr>
          <p:cNvSpPr txBox="1"/>
          <p:nvPr/>
        </p:nvSpPr>
        <p:spPr>
          <a:xfrm>
            <a:off x="939041" y="2410063"/>
            <a:ext cx="2853947" cy="830997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CZ" sz="2400" b="1" dirty="0">
                <a:solidFill>
                  <a:schemeClr val="accent5"/>
                </a:solidFill>
              </a:rPr>
              <a:t>ACCESS TOKEN BUILDER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080984F-4FBA-F045-B123-C9F76D8DF42B}"/>
              </a:ext>
            </a:extLst>
          </p:cNvPr>
          <p:cNvSpPr/>
          <p:nvPr/>
        </p:nvSpPr>
        <p:spPr>
          <a:xfrm>
            <a:off x="7137400" y="5270451"/>
            <a:ext cx="1968500" cy="659628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05ACEF4-BA23-FF40-8E20-5727371F0236}"/>
              </a:ext>
            </a:extLst>
          </p:cNvPr>
          <p:cNvCxnSpPr>
            <a:cxnSpLocks/>
          </p:cNvCxnSpPr>
          <p:nvPr/>
        </p:nvCxnSpPr>
        <p:spPr>
          <a:xfrm>
            <a:off x="3288207" y="3337594"/>
            <a:ext cx="3673027" cy="210919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1846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0A5417-BBAC-FD46-9938-9E026847E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E71833-EAFC-234E-99F0-BD3D1BB7A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COMPLETED RESPONSE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98E5C5C-2AAB-6743-96AB-C827B96DEACF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C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CEB35-EBF3-9B4B-9572-6FB19ECB2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962" y="3232198"/>
            <a:ext cx="10143435" cy="1397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CFA0014-8B46-8844-8319-FC717A0243A0}"/>
              </a:ext>
            </a:extLst>
          </p:cNvPr>
          <p:cNvSpPr/>
          <p:nvPr/>
        </p:nvSpPr>
        <p:spPr>
          <a:xfrm>
            <a:off x="921962" y="3308398"/>
            <a:ext cx="1084638" cy="26030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E018A7-E727-0742-AE40-2C987E780855}"/>
              </a:ext>
            </a:extLst>
          </p:cNvPr>
          <p:cNvSpPr/>
          <p:nvPr/>
        </p:nvSpPr>
        <p:spPr>
          <a:xfrm>
            <a:off x="921961" y="3632200"/>
            <a:ext cx="10143435" cy="889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43EC52-D725-B048-9D3F-2943B1D035D0}"/>
              </a:ext>
            </a:extLst>
          </p:cNvPr>
          <p:cNvSpPr txBox="1"/>
          <p:nvPr/>
        </p:nvSpPr>
        <p:spPr>
          <a:xfrm>
            <a:off x="8211449" y="4582648"/>
            <a:ext cx="2853947" cy="338554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CZ" sz="1600" b="1" dirty="0">
                <a:solidFill>
                  <a:schemeClr val="accent3"/>
                </a:solidFill>
              </a:rPr>
              <a:t>ACCESS TOKEN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87EBCA-5EF8-454C-955E-179FB3BB92DC}"/>
              </a:ext>
            </a:extLst>
          </p:cNvPr>
          <p:cNvSpPr txBox="1"/>
          <p:nvPr/>
        </p:nvSpPr>
        <p:spPr>
          <a:xfrm>
            <a:off x="2006600" y="3262922"/>
            <a:ext cx="2853947" cy="338554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CZ" sz="1600" b="1" dirty="0">
                <a:solidFill>
                  <a:schemeClr val="accent1"/>
                </a:solidFill>
              </a:rPr>
              <a:t>TOKEN TYPE</a:t>
            </a:r>
          </a:p>
        </p:txBody>
      </p:sp>
    </p:spTree>
    <p:extLst>
      <p:ext uri="{BB962C8B-B14F-4D97-AF65-F5344CB8AC3E}">
        <p14:creationId xmlns:p14="http://schemas.microsoft.com/office/powerpoint/2010/main" val="2148730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400" y="229245"/>
            <a:ext cx="9440360" cy="920986"/>
          </a:xfrm>
        </p:spPr>
        <p:txBody>
          <a:bodyPr>
            <a:normAutofit/>
          </a:bodyPr>
          <a:lstStyle/>
          <a:p>
            <a:r>
              <a:rPr lang="en-GB" dirty="0" err="1"/>
              <a:t>Oauth</a:t>
            </a:r>
            <a:r>
              <a:rPr lang="en-GB" dirty="0"/>
              <a:t> with Power Query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578ECC8A-51A6-AF46-8539-EB722D1BD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150231" cy="115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A1572-6BA2-CD44-9307-FAAEB5D977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1236" y="1150230"/>
            <a:ext cx="4468764" cy="501265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E4D9242-0295-CB49-B5BF-D99E3471517F}"/>
              </a:ext>
            </a:extLst>
          </p:cNvPr>
          <p:cNvSpPr txBox="1"/>
          <p:nvPr/>
        </p:nvSpPr>
        <p:spPr>
          <a:xfrm>
            <a:off x="575114" y="6259423"/>
            <a:ext cx="1125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12"/>
              </a:rPr>
              <a:t>Power_BI_REST_API_PQ/get-BearerToken.pq at main · tirnovar/Power_BI_REST_API_PQ (github.com)</a:t>
            </a:r>
            <a:endParaRPr lang="en-CZ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18782D-43EE-6142-A711-034DE4E466FF}"/>
              </a:ext>
            </a:extLst>
          </p:cNvPr>
          <p:cNvSpPr/>
          <p:nvPr/>
        </p:nvSpPr>
        <p:spPr>
          <a:xfrm>
            <a:off x="8869482" y="2882900"/>
            <a:ext cx="2458918" cy="647700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CF9464-B18C-B24B-A2ED-83E486A66019}"/>
              </a:ext>
            </a:extLst>
          </p:cNvPr>
          <p:cNvSpPr txBox="1"/>
          <p:nvPr/>
        </p:nvSpPr>
        <p:spPr>
          <a:xfrm>
            <a:off x="1485899" y="2699603"/>
            <a:ext cx="2853947" cy="830997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CZ" sz="2400" b="1" dirty="0">
                <a:solidFill>
                  <a:schemeClr val="accent3"/>
                </a:solidFill>
              </a:rPr>
              <a:t>WHERE I CAN GET THESE???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B338351-AE63-824D-82C0-FF6E24C526D0}"/>
              </a:ext>
            </a:extLst>
          </p:cNvPr>
          <p:cNvCxnSpPr>
            <a:cxnSpLocks/>
          </p:cNvCxnSpPr>
          <p:nvPr/>
        </p:nvCxnSpPr>
        <p:spPr>
          <a:xfrm flipH="1" flipV="1">
            <a:off x="4445000" y="3124200"/>
            <a:ext cx="4292600" cy="139981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8498025-FB8E-4E4C-A085-B0A567BF824D}"/>
              </a:ext>
            </a:extLst>
          </p:cNvPr>
          <p:cNvCxnSpPr>
            <a:cxnSpLocks/>
          </p:cNvCxnSpPr>
          <p:nvPr/>
        </p:nvCxnSpPr>
        <p:spPr>
          <a:xfrm flipV="1">
            <a:off x="4445000" y="1422400"/>
            <a:ext cx="2692400" cy="127720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A552C3C-38DC-0D4B-B1A4-84A08A0759E0}"/>
              </a:ext>
            </a:extLst>
          </p:cNvPr>
          <p:cNvSpPr txBox="1"/>
          <p:nvPr/>
        </p:nvSpPr>
        <p:spPr>
          <a:xfrm rot="20086867">
            <a:off x="4201160" y="1721619"/>
            <a:ext cx="2956403" cy="338554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Z" sz="1600" b="1" dirty="0">
                <a:solidFill>
                  <a:schemeClr val="accent5"/>
                </a:solidFill>
              </a:rPr>
              <a:t>RESOURCE IS HERE</a:t>
            </a:r>
          </a:p>
        </p:txBody>
      </p:sp>
    </p:spTree>
    <p:extLst>
      <p:ext uri="{BB962C8B-B14F-4D97-AF65-F5344CB8AC3E}">
        <p14:creationId xmlns:p14="http://schemas.microsoft.com/office/powerpoint/2010/main" val="299161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11448-2120-4F40-BFF8-860D0D813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IDS &amp; SECRETS</a:t>
            </a:r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3850508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400" y="229245"/>
            <a:ext cx="9440360" cy="920986"/>
          </a:xfrm>
        </p:spPr>
        <p:txBody>
          <a:bodyPr>
            <a:normAutofit/>
          </a:bodyPr>
          <a:lstStyle/>
          <a:p>
            <a:r>
              <a:rPr lang="en-GB" dirty="0"/>
              <a:t>IDs &amp; Secrets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pic>
        <p:nvPicPr>
          <p:cNvPr id="16386" name="Picture 2" descr="Client &amp; Tenant IDs">
            <a:extLst>
              <a:ext uri="{FF2B5EF4-FFF2-40B4-BE49-F238E27FC236}">
                <a16:creationId xmlns:a16="http://schemas.microsoft.com/office/drawing/2014/main" id="{0D1C10A2-3736-5342-A9FE-7152BA77D6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83" b="37362"/>
          <a:stretch/>
        </p:blipFill>
        <p:spPr bwMode="auto">
          <a:xfrm>
            <a:off x="1153540" y="2637836"/>
            <a:ext cx="7601400" cy="9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B7CB84A-2F48-FB41-AF76-1AD7B094871B}"/>
              </a:ext>
            </a:extLst>
          </p:cNvPr>
          <p:cNvSpPr txBox="1"/>
          <p:nvPr/>
        </p:nvSpPr>
        <p:spPr>
          <a:xfrm>
            <a:off x="1105264" y="1643431"/>
            <a:ext cx="10103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11"/>
              </a:rPr>
              <a:t>https://portal.azure.com/#blade/Microsoft_AAD_IAM/ActiveDirectoryMenuBlade/RegisteredApps</a:t>
            </a:r>
            <a:endParaRPr lang="en-CZ" dirty="0"/>
          </a:p>
        </p:txBody>
      </p:sp>
      <p:pic>
        <p:nvPicPr>
          <p:cNvPr id="16388" name="Picture 4" descr="Client Secret">
            <a:extLst>
              <a:ext uri="{FF2B5EF4-FFF2-40B4-BE49-F238E27FC236}">
                <a16:creationId xmlns:a16="http://schemas.microsoft.com/office/drawing/2014/main" id="{E89F0EF4-6CA4-E944-841E-BF65984A1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390" y="4648874"/>
            <a:ext cx="9581700" cy="81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A38BED-163A-7B44-9773-96C09014D7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57390" y="4229774"/>
            <a:ext cx="31496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0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400" y="229245"/>
            <a:ext cx="9440360" cy="920986"/>
          </a:xfrm>
        </p:spPr>
        <p:txBody>
          <a:bodyPr>
            <a:normAutofit/>
          </a:bodyPr>
          <a:lstStyle/>
          <a:p>
            <a:r>
              <a:rPr lang="en-GB" dirty="0"/>
              <a:t>IDs &amp; Secrets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pic>
        <p:nvPicPr>
          <p:cNvPr id="16388" name="Picture 4" descr="Client Secret">
            <a:extLst>
              <a:ext uri="{FF2B5EF4-FFF2-40B4-BE49-F238E27FC236}">
                <a16:creationId xmlns:a16="http://schemas.microsoft.com/office/drawing/2014/main" id="{E89F0EF4-6CA4-E944-841E-BF65984A1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78"/>
          <a:stretch/>
        </p:blipFill>
        <p:spPr bwMode="auto">
          <a:xfrm>
            <a:off x="444054" y="4563645"/>
            <a:ext cx="5712860" cy="81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68D6767-7662-9B4C-BA4B-E28D72D886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60220" y="1414882"/>
            <a:ext cx="4468764" cy="501265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45BE4D9-058C-9640-AB95-749A2C7B4532}"/>
              </a:ext>
            </a:extLst>
          </p:cNvPr>
          <p:cNvCxnSpPr>
            <a:cxnSpLocks/>
          </p:cNvCxnSpPr>
          <p:nvPr/>
        </p:nvCxnSpPr>
        <p:spPr>
          <a:xfrm flipV="1">
            <a:off x="5905500" y="3733800"/>
            <a:ext cx="3136900" cy="135890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Client &amp; Tenant IDs">
            <a:extLst>
              <a:ext uri="{FF2B5EF4-FFF2-40B4-BE49-F238E27FC236}">
                <a16:creationId xmlns:a16="http://schemas.microsoft.com/office/drawing/2014/main" id="{A8533AF1-13A4-A549-9F8E-3AA3A7856B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83" b="37362"/>
          <a:stretch/>
        </p:blipFill>
        <p:spPr bwMode="auto">
          <a:xfrm>
            <a:off x="444054" y="2988642"/>
            <a:ext cx="5740718" cy="74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113B3B0-D593-6B4C-AD83-9E4363C3D70B}"/>
              </a:ext>
            </a:extLst>
          </p:cNvPr>
          <p:cNvCxnSpPr>
            <a:cxnSpLocks/>
          </p:cNvCxnSpPr>
          <p:nvPr/>
        </p:nvCxnSpPr>
        <p:spPr>
          <a:xfrm>
            <a:off x="5905500" y="3264181"/>
            <a:ext cx="3136900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39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11448-2120-4F40-BFF8-860D0D813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PRODUCTION TIME</a:t>
            </a:r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8755548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62F9FD-9D0E-7E4C-85CA-1D78447AC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438" y="1397000"/>
            <a:ext cx="10515600" cy="510983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Z" sz="2000" dirty="0"/>
              <a:t>Every API Call has its limitations (calls per Hour, execution time, permissions,…)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Z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Z" sz="2000" dirty="0"/>
              <a:t>Client secret &amp; Generated Token has its own lifespan and after expiration you have to create a new one!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Z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Z" sz="2000" dirty="0"/>
              <a:t>Power BI Desktop will allow you to do a little more then your dataset really can in Power BI Service. But Dataflow will save you!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Z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Z" sz="2000" dirty="0"/>
              <a:t>Dataflows store entities/tables as a type table. If loaded query output is text, number etc... Dataflow natively converts it. To prevent it you have to disable the load of query.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Z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Z" sz="2000" dirty="0"/>
              <a:t>Data Sources that use Anonymous authentication are automatically given the privacy level Public!!!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Z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Z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RULES THAT HAS TO BE FOLLOWED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12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E17D92-C6BE-47CF-BFAF-23013A053C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7396" y="712520"/>
            <a:ext cx="8902931" cy="5617028"/>
          </a:xfrm>
        </p:spPr>
        <p:txBody>
          <a:bodyPr>
            <a:normAutofit fontScale="90000"/>
          </a:bodyPr>
          <a:lstStyle/>
          <a:p>
            <a:pPr algn="l">
              <a:lnSpc>
                <a:spcPct val="200000"/>
              </a:lnSpc>
            </a:pPr>
            <a:r>
              <a:rPr lang="en-GB" dirty="0"/>
              <a:t>AGENDA</a:t>
            </a:r>
            <a:br>
              <a:rPr lang="en-GB" dirty="0"/>
            </a:br>
            <a:r>
              <a:rPr lang="en-GB" sz="2800" dirty="0"/>
              <a:t>- What is Power BI Rest API</a:t>
            </a:r>
            <a:br>
              <a:rPr lang="en-GB" sz="2800" dirty="0"/>
            </a:br>
            <a:r>
              <a:rPr lang="en-GB" sz="2800" dirty="0"/>
              <a:t>- Dataset ID</a:t>
            </a:r>
            <a:br>
              <a:rPr lang="en-GB" sz="2800" dirty="0"/>
            </a:br>
            <a:r>
              <a:rPr lang="en-GB" sz="2800" dirty="0"/>
              <a:t>- Access token</a:t>
            </a:r>
            <a:br>
              <a:rPr lang="en-GB" sz="2800" dirty="0"/>
            </a:br>
            <a:r>
              <a:rPr lang="en-GB" sz="2800" dirty="0"/>
              <a:t>- IDs &amp; Secrets</a:t>
            </a:r>
            <a:br>
              <a:rPr lang="en-GB" sz="2800" dirty="0"/>
            </a:br>
            <a:r>
              <a:rPr lang="en-GB" sz="2800" dirty="0"/>
              <a:t>- Production time</a:t>
            </a:r>
            <a:br>
              <a:rPr lang="en-GB" sz="2800" dirty="0"/>
            </a:br>
            <a:r>
              <a:rPr lang="en-GB" sz="2800" dirty="0"/>
              <a:t>- Template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6292754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Lets build Dataset from functions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pic>
        <p:nvPicPr>
          <p:cNvPr id="13" name="Content Placeholder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87964A3-4979-7041-9FE9-348624204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775" y="3080712"/>
            <a:ext cx="1790700" cy="17907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B96352-18B8-0B4E-BAA3-81A02F0EAE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438" y="1125913"/>
            <a:ext cx="1942784" cy="53809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1963DC0-33F3-7C4E-8D14-3D729138DA33}"/>
              </a:ext>
            </a:extLst>
          </p:cNvPr>
          <p:cNvSpPr txBox="1"/>
          <p:nvPr/>
        </p:nvSpPr>
        <p:spPr>
          <a:xfrm>
            <a:off x="7288624" y="6192478"/>
            <a:ext cx="466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dirty="0">
                <a:hlinkClick r:id="rId11"/>
              </a:rPr>
              <a:t>GitHub - tirnovar/Power_BI_REST_API_PQ</a:t>
            </a:r>
            <a:endParaRPr lang="en-CZ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7BA041-901A-4843-963E-57A2B26305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06936" y="2770981"/>
            <a:ext cx="2778125" cy="2410162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1AE8761B-087E-4742-82DE-C584E41F8F8D}"/>
              </a:ext>
            </a:extLst>
          </p:cNvPr>
          <p:cNvSpPr/>
          <p:nvPr/>
        </p:nvSpPr>
        <p:spPr>
          <a:xfrm>
            <a:off x="3200429" y="3747895"/>
            <a:ext cx="1003300" cy="6665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6D6BAD44-645D-9745-85DA-23F4622A83AF}"/>
              </a:ext>
            </a:extLst>
          </p:cNvPr>
          <p:cNvSpPr/>
          <p:nvPr/>
        </p:nvSpPr>
        <p:spPr>
          <a:xfrm>
            <a:off x="7988270" y="3597439"/>
            <a:ext cx="1003300" cy="6665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820019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What Will will see on refresh in PBIS?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pic>
        <p:nvPicPr>
          <p:cNvPr id="27650" name="Picture 2" descr="Create comics meme &quot;will smith , que , pitch memes&quot; - Comics - Meme -arsenal.com">
            <a:extLst>
              <a:ext uri="{FF2B5EF4-FFF2-40B4-BE49-F238E27FC236}">
                <a16:creationId xmlns:a16="http://schemas.microsoft.com/office/drawing/2014/main" id="{6ED59140-AC7F-934B-BF74-991075744E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71"/>
          <a:stretch/>
        </p:blipFill>
        <p:spPr bwMode="auto">
          <a:xfrm>
            <a:off x="343492" y="2434390"/>
            <a:ext cx="3430038" cy="311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A6D2DB-2036-2A49-B783-5C2F278F86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03474" y="1521679"/>
            <a:ext cx="8934087" cy="19278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943915C-631F-A041-F7BB-A81D4AEC48E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99955" y="3538455"/>
            <a:ext cx="8770083" cy="230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64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How to make it work?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C47E44C9-55D6-5745-A7AA-E37C4DAE0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960" y="2702377"/>
            <a:ext cx="2265568" cy="2265568"/>
          </a:xfrm>
          <a:prstGeom prst="rect">
            <a:avLst/>
          </a:prstGeom>
        </p:spPr>
      </p:pic>
      <p:pic>
        <p:nvPicPr>
          <p:cNvPr id="18" name="Picture 17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1460B7E2-9014-2046-BE3A-01E3312B87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473" y="2702377"/>
            <a:ext cx="2357015" cy="23570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A9E05E-31B2-134A-9D7A-D9B8CF3F693F}"/>
              </a:ext>
            </a:extLst>
          </p:cNvPr>
          <p:cNvSpPr txBox="1"/>
          <p:nvPr/>
        </p:nvSpPr>
        <p:spPr>
          <a:xfrm>
            <a:off x="3791166" y="2386260"/>
            <a:ext cx="2832100" cy="76944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r>
              <a:rPr lang="en-CZ" sz="4400" dirty="0"/>
              <a:t>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D02652-5FA6-0242-B0E4-68D89A22165F}"/>
              </a:ext>
            </a:extLst>
          </p:cNvPr>
          <p:cNvSpPr txBox="1"/>
          <p:nvPr/>
        </p:nvSpPr>
        <p:spPr>
          <a:xfrm>
            <a:off x="10093126" y="2397601"/>
            <a:ext cx="2832100" cy="76944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r>
              <a:rPr lang="en-CZ" sz="4400" dirty="0"/>
              <a:t>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B8E303-56D5-6D6D-9350-A0DF920BC21F}"/>
              </a:ext>
            </a:extLst>
          </p:cNvPr>
          <p:cNvSpPr txBox="1"/>
          <p:nvPr/>
        </p:nvSpPr>
        <p:spPr>
          <a:xfrm>
            <a:off x="754438" y="5860504"/>
            <a:ext cx="109041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10"/>
              </a:rPr>
              <a:t>Chris Webb's BI Blog: Power BI Data Privacy Levels And Cloud /Web-Based Data Sources Or Dataflows Chris Webb's BI Blog (crossjoin.co.uk)</a:t>
            </a:r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42132486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How to make it work?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5E0872-EDB1-D64E-A975-DEFF1439A9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21475" y="1870965"/>
            <a:ext cx="4413250" cy="36953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A0D0F8C-CEA1-364D-9511-BC4F537D6C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0974" y="2596204"/>
            <a:ext cx="1749425" cy="214215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503759-35D8-2042-91BC-A8CFF8967377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2984500" y="3718618"/>
            <a:ext cx="3736975" cy="259249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44ED7BD-1DAB-9144-8B40-580E7737A501}"/>
              </a:ext>
            </a:extLst>
          </p:cNvPr>
          <p:cNvSpPr/>
          <p:nvPr/>
        </p:nvSpPr>
        <p:spPr>
          <a:xfrm>
            <a:off x="6870700" y="3487919"/>
            <a:ext cx="4051300" cy="489948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1563287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Data showtime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826DC7-B8EA-5C4F-A503-5B7F17E946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3634" y="1346480"/>
            <a:ext cx="11544731" cy="26921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3409C67-2189-C445-9168-92565219F508}"/>
              </a:ext>
            </a:extLst>
          </p:cNvPr>
          <p:cNvSpPr/>
          <p:nvPr/>
        </p:nvSpPr>
        <p:spPr>
          <a:xfrm>
            <a:off x="2113612" y="2308484"/>
            <a:ext cx="1226487" cy="20644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42C83F-1ACF-464E-89D9-16C899CF813C}"/>
              </a:ext>
            </a:extLst>
          </p:cNvPr>
          <p:cNvSpPr/>
          <p:nvPr/>
        </p:nvSpPr>
        <p:spPr>
          <a:xfrm>
            <a:off x="5241558" y="2308484"/>
            <a:ext cx="1260000" cy="20644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8724339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What about the refresh now?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DA9DD31-EE15-3A40-B2EB-0D44F33E20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438" y="2932758"/>
            <a:ext cx="6784326" cy="3574077"/>
          </a:xfrm>
          <a:prstGeom prst="rect">
            <a:avLst/>
          </a:prstGeom>
        </p:spPr>
      </p:pic>
      <p:pic>
        <p:nvPicPr>
          <p:cNvPr id="33794" name="Picture 2" descr="It's Alive Media - Home | Facebook">
            <a:extLst>
              <a:ext uri="{FF2B5EF4-FFF2-40B4-BE49-F238E27FC236}">
                <a16:creationId xmlns:a16="http://schemas.microsoft.com/office/drawing/2014/main" id="{C7B23CF4-6A29-5C4E-83E8-78B08354A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119" y="1597112"/>
            <a:ext cx="3492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021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11448-2120-4F40-BFF8-860D0D813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DO I NEED TO BUILD IT FROM SCRATCH?</a:t>
            </a:r>
            <a:br>
              <a:rPr lang="en-GB" dirty="0"/>
            </a:br>
            <a:br>
              <a:rPr lang="en-GB" dirty="0"/>
            </a:br>
            <a:r>
              <a:rPr lang="en-GB" dirty="0"/>
              <a:t>(Template)</a:t>
            </a:r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9102793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NO! HERE IS TEMPLATE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193C22B-AFAB-69B9-CB19-928BC86CCB31}"/>
              </a:ext>
            </a:extLst>
          </p:cNvPr>
          <p:cNvSpPr txBox="1"/>
          <p:nvPr/>
        </p:nvSpPr>
        <p:spPr>
          <a:xfrm>
            <a:off x="-1" y="4750763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10"/>
              </a:rPr>
              <a:t>Power_BI_REST_API_PQ/template.json at main · tirnovar/Power_BI_REST_API_PQ (github.com)</a:t>
            </a:r>
            <a:endParaRPr lang="en-CZ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3165C40-D207-C7A1-8B3D-910E5BF3B2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29490" y="2161502"/>
            <a:ext cx="2533019" cy="25330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37EFF7-D2D0-B758-C60F-986694D36D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01937" y="5432194"/>
            <a:ext cx="14097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939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IMPORT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2C91F7-7985-C638-2B7D-E05415F0E4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59436" y="1394088"/>
            <a:ext cx="5873127" cy="468273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DA05D6E-1BC1-7E14-EA55-FFC03F09EB43}"/>
              </a:ext>
            </a:extLst>
          </p:cNvPr>
          <p:cNvSpPr/>
          <p:nvPr/>
        </p:nvSpPr>
        <p:spPr>
          <a:xfrm>
            <a:off x="6095999" y="3633846"/>
            <a:ext cx="1213145" cy="1830066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8567245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IMPORT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8AB5B1-D356-249E-D4C3-77E5396E21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65550" y="2609850"/>
            <a:ext cx="46609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54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11448-2120-4F40-BFF8-860D0D813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WHAT IS POWER BI REST API</a:t>
            </a:r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14980313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TEMPLATE CONTENT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6B6C41-F6C8-162C-F735-A148250354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6378" y="2049357"/>
            <a:ext cx="9599243" cy="30074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752AA46-0C13-1399-1B2C-7ACB3D890E7F}"/>
              </a:ext>
            </a:extLst>
          </p:cNvPr>
          <p:cNvSpPr/>
          <p:nvPr/>
        </p:nvSpPr>
        <p:spPr>
          <a:xfrm>
            <a:off x="1344434" y="3330596"/>
            <a:ext cx="1778000" cy="56317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AB4FD1-DBD2-D4B7-962F-ABAA36A8BCA3}"/>
              </a:ext>
            </a:extLst>
          </p:cNvPr>
          <p:cNvSpPr txBox="1"/>
          <p:nvPr/>
        </p:nvSpPr>
        <p:spPr>
          <a:xfrm>
            <a:off x="4088992" y="6238644"/>
            <a:ext cx="7834542" cy="369332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FILL PARAMETERS, AND YOU ARE READY TO GO!</a:t>
            </a:r>
            <a:endParaRPr lang="en-CZ" sz="2400" b="1" dirty="0">
              <a:solidFill>
                <a:schemeClr val="accent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3163FED-75D5-5EC9-721C-608C2A5ACD6A}"/>
              </a:ext>
            </a:extLst>
          </p:cNvPr>
          <p:cNvCxnSpPr>
            <a:cxnSpLocks/>
          </p:cNvCxnSpPr>
          <p:nvPr/>
        </p:nvCxnSpPr>
        <p:spPr>
          <a:xfrm flipH="1" flipV="1">
            <a:off x="2192138" y="3978548"/>
            <a:ext cx="1613662" cy="235953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861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TEMPLATE OUTPUT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BA89C26-6840-7E9F-838F-D2A1BCCE12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4627" y="2136631"/>
            <a:ext cx="2080452" cy="34700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06D2CD-3A21-DA91-BCC4-BB37613FB8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6613" y="2411981"/>
            <a:ext cx="6981954" cy="301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2747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E17D92-C6BE-47CF-BFAF-23013A053C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5855" y="1844311"/>
            <a:ext cx="10640291" cy="2387600"/>
          </a:xfrm>
        </p:spPr>
        <p:txBody>
          <a:bodyPr/>
          <a:lstStyle/>
          <a:p>
            <a:r>
              <a:rPr lang="cs-CZ" dirty="0"/>
              <a:t>THANK YOU FOR THE ATTENTION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2210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" y="229245"/>
            <a:ext cx="9895840" cy="920986"/>
          </a:xfrm>
        </p:spPr>
        <p:txBody>
          <a:bodyPr>
            <a:normAutofit/>
          </a:bodyPr>
          <a:lstStyle/>
          <a:p>
            <a:r>
              <a:rPr lang="en-GB" dirty="0"/>
              <a:t>REST API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DFBE38E-DEC3-BE41-A343-2FF1ECAD0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38576" y="2774821"/>
            <a:ext cx="1314847" cy="1314847"/>
          </a:xfr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7AF4F69-5AF4-F24D-B1ED-E6D4E11AA3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4800" y="1108145"/>
            <a:ext cx="990600" cy="9906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3A7216F-E44D-704E-8EC0-10EEE48BF2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4800" y="2441645"/>
            <a:ext cx="990600" cy="9906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DAA4D3B-DFAF-6B4A-8CEB-BF2D8FF8D9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4800" y="3775145"/>
            <a:ext cx="990600" cy="9906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F3C80C6-F8B7-E847-8782-C807E9D8E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4800" y="5108645"/>
            <a:ext cx="990600" cy="9906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6D984F0-C11B-2144-8501-51388FB30C03}"/>
              </a:ext>
            </a:extLst>
          </p:cNvPr>
          <p:cNvGrpSpPr/>
          <p:nvPr/>
        </p:nvGrpSpPr>
        <p:grpSpPr>
          <a:xfrm>
            <a:off x="9626599" y="2441645"/>
            <a:ext cx="1117602" cy="2273300"/>
            <a:chOff x="8772082" y="2654299"/>
            <a:chExt cx="1117602" cy="22733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DE0A3AE1-DEAD-FD4F-A0D0-5B0297E258E6}"/>
                </a:ext>
              </a:extLst>
            </p:cNvPr>
            <p:cNvSpPr/>
            <p:nvPr/>
          </p:nvSpPr>
          <p:spPr>
            <a:xfrm>
              <a:off x="8826500" y="3749675"/>
              <a:ext cx="1009650" cy="88898"/>
            </a:xfrm>
            <a:prstGeom prst="roundRect">
              <a:avLst>
                <a:gd name="adj" fmla="val 0"/>
              </a:avLst>
            </a:prstGeom>
            <a:solidFill>
              <a:srgbClr val="2961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Z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9A7FD09-A132-FB4C-AE54-641CEA370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72083" y="2654299"/>
              <a:ext cx="1117601" cy="1117601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53D27AE0-558F-5C48-99D1-1F0F7D04F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72082" y="3809998"/>
              <a:ext cx="1117601" cy="1117601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81137A7-1BC6-5F45-9F01-339002D6F5FB}"/>
              </a:ext>
            </a:extLst>
          </p:cNvPr>
          <p:cNvGrpSpPr/>
          <p:nvPr/>
        </p:nvGrpSpPr>
        <p:grpSpPr>
          <a:xfrm>
            <a:off x="2814049" y="1499536"/>
            <a:ext cx="2524991" cy="1716810"/>
            <a:chOff x="2763982" y="1784926"/>
            <a:chExt cx="2524991" cy="1716810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745F15D-6488-7047-8FC2-DE0F75A78FB7}"/>
                </a:ext>
              </a:extLst>
            </p:cNvPr>
            <p:cNvCxnSpPr/>
            <p:nvPr/>
          </p:nvCxnSpPr>
          <p:spPr>
            <a:xfrm>
              <a:off x="2763982" y="1784926"/>
              <a:ext cx="2524991" cy="171681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A82D14-28E8-6D41-A646-55D3867D1940}"/>
                </a:ext>
              </a:extLst>
            </p:cNvPr>
            <p:cNvSpPr txBox="1"/>
            <p:nvPr/>
          </p:nvSpPr>
          <p:spPr>
            <a:xfrm rot="2042600">
              <a:off x="3693114" y="2261426"/>
              <a:ext cx="688568" cy="369332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CZ" b="1" dirty="0">
                  <a:solidFill>
                    <a:schemeClr val="accent1"/>
                  </a:solidFill>
                </a:rPr>
                <a:t>GET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A5803DE-D88E-6641-BB55-B5F8F0608FE4}"/>
              </a:ext>
            </a:extLst>
          </p:cNvPr>
          <p:cNvGrpSpPr/>
          <p:nvPr/>
        </p:nvGrpSpPr>
        <p:grpSpPr>
          <a:xfrm>
            <a:off x="2732809" y="2782591"/>
            <a:ext cx="2524991" cy="649654"/>
            <a:chOff x="2732809" y="2995246"/>
            <a:chExt cx="2524991" cy="64965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6483DC0-3625-EF44-BE77-8A883158AC04}"/>
                </a:ext>
              </a:extLst>
            </p:cNvPr>
            <p:cNvCxnSpPr>
              <a:cxnSpLocks/>
            </p:cNvCxnSpPr>
            <p:nvPr/>
          </p:nvCxnSpPr>
          <p:spPr>
            <a:xfrm>
              <a:off x="2732809" y="3149599"/>
              <a:ext cx="2524991" cy="495299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30979E2-DAE7-3C4E-8813-659CA23068AB}"/>
                </a:ext>
              </a:extLst>
            </p:cNvPr>
            <p:cNvSpPr txBox="1"/>
            <p:nvPr/>
          </p:nvSpPr>
          <p:spPr>
            <a:xfrm rot="677577">
              <a:off x="3476148" y="2995246"/>
              <a:ext cx="877070" cy="369332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CZ" b="1" dirty="0">
                  <a:solidFill>
                    <a:schemeClr val="accent2"/>
                  </a:solidFill>
                </a:rPr>
                <a:t>POST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F4B8977-F40A-334A-9DD1-D0869B3E51C0}"/>
              </a:ext>
            </a:extLst>
          </p:cNvPr>
          <p:cNvGrpSpPr/>
          <p:nvPr/>
        </p:nvGrpSpPr>
        <p:grpSpPr>
          <a:xfrm>
            <a:off x="2688390" y="3574565"/>
            <a:ext cx="2578525" cy="664772"/>
            <a:chOff x="2679275" y="3704027"/>
            <a:chExt cx="2578525" cy="664771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5E39153-9792-7A4B-A69A-89FAD40C88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79275" y="3749675"/>
              <a:ext cx="2578525" cy="619123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D91195E-8136-8F45-B3C0-44EC85A47C5D}"/>
                </a:ext>
              </a:extLst>
            </p:cNvPr>
            <p:cNvSpPr txBox="1"/>
            <p:nvPr/>
          </p:nvSpPr>
          <p:spPr>
            <a:xfrm rot="20766519">
              <a:off x="3436208" y="3704027"/>
              <a:ext cx="877070" cy="369332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CZ" b="1" dirty="0">
                  <a:solidFill>
                    <a:schemeClr val="accent3"/>
                  </a:solidFill>
                </a:rPr>
                <a:t>PUT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8197DC3-F8C1-8C41-B0D5-E8719560688D}"/>
              </a:ext>
            </a:extLst>
          </p:cNvPr>
          <p:cNvGrpSpPr/>
          <p:nvPr/>
        </p:nvGrpSpPr>
        <p:grpSpPr>
          <a:xfrm>
            <a:off x="2679275" y="3800701"/>
            <a:ext cx="2587640" cy="1803244"/>
            <a:chOff x="2679275" y="4013355"/>
            <a:chExt cx="2587640" cy="1803244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AF4AC94-BA47-5849-9747-1E4D90677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79275" y="4013355"/>
              <a:ext cx="2587640" cy="1803244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4C10FB4-CB64-BC43-A857-BD78655E9ED2}"/>
                </a:ext>
              </a:extLst>
            </p:cNvPr>
            <p:cNvSpPr txBox="1"/>
            <p:nvPr/>
          </p:nvSpPr>
          <p:spPr>
            <a:xfrm rot="19506271">
              <a:off x="3359250" y="4500912"/>
              <a:ext cx="1186757" cy="369332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CZ" b="1" dirty="0">
                  <a:solidFill>
                    <a:schemeClr val="accent5"/>
                  </a:solidFill>
                </a:rPr>
                <a:t>DELETE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69E22DD-B80F-6D4B-A6B0-07A46E86508A}"/>
              </a:ext>
            </a:extLst>
          </p:cNvPr>
          <p:cNvGrpSpPr/>
          <p:nvPr/>
        </p:nvGrpSpPr>
        <p:grpSpPr>
          <a:xfrm>
            <a:off x="6983480" y="2700289"/>
            <a:ext cx="2471458" cy="401894"/>
            <a:chOff x="6983480" y="2912944"/>
            <a:chExt cx="2471458" cy="401893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E2E749B-816B-C243-841F-83BB26249753}"/>
                </a:ext>
              </a:extLst>
            </p:cNvPr>
            <p:cNvCxnSpPr>
              <a:cxnSpLocks/>
            </p:cNvCxnSpPr>
            <p:nvPr/>
          </p:nvCxnSpPr>
          <p:spPr>
            <a:xfrm>
              <a:off x="6983480" y="3314837"/>
              <a:ext cx="2471458" cy="0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A46ADFF-D24A-DB48-9670-6B7939054867}"/>
                </a:ext>
              </a:extLst>
            </p:cNvPr>
            <p:cNvSpPr txBox="1"/>
            <p:nvPr/>
          </p:nvSpPr>
          <p:spPr>
            <a:xfrm>
              <a:off x="7028206" y="2912944"/>
              <a:ext cx="2426732" cy="369332"/>
            </a:xfrm>
            <a:prstGeom prst="rect">
              <a:avLst/>
            </a:prstGeom>
            <a:ln>
              <a:noFill/>
              <a:prstDash val="sysDot"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b="1" dirty="0">
                  <a:solidFill>
                    <a:schemeClr val="bg1">
                      <a:lumMod val="75000"/>
                    </a:schemeClr>
                  </a:solidFill>
                </a:rPr>
                <a:t>HTTP REQUEST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A864FD9-4742-3B44-A462-E5411954430A}"/>
              </a:ext>
            </a:extLst>
          </p:cNvPr>
          <p:cNvGrpSpPr/>
          <p:nvPr/>
        </p:nvGrpSpPr>
        <p:grpSpPr>
          <a:xfrm>
            <a:off x="6983480" y="3885836"/>
            <a:ext cx="2471458" cy="405391"/>
            <a:chOff x="6983480" y="4098490"/>
            <a:chExt cx="2471458" cy="405388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8F91429-1245-2B49-9508-DC3D4010F9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3480" y="4098490"/>
              <a:ext cx="2471458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3D62090-69D2-8E4B-839B-B419747D3CCB}"/>
                </a:ext>
              </a:extLst>
            </p:cNvPr>
            <p:cNvSpPr txBox="1"/>
            <p:nvPr/>
          </p:nvSpPr>
          <p:spPr>
            <a:xfrm>
              <a:off x="7005841" y="4134546"/>
              <a:ext cx="2426732" cy="369332"/>
            </a:xfrm>
            <a:prstGeom prst="rect">
              <a:avLst/>
            </a:prstGeom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HTTP RESPONSE</a:t>
              </a:r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7D78081-EEBC-D942-B919-5ADBCB7B05DC}"/>
              </a:ext>
            </a:extLst>
          </p:cNvPr>
          <p:cNvCxnSpPr>
            <a:cxnSpLocks/>
          </p:cNvCxnSpPr>
          <p:nvPr/>
        </p:nvCxnSpPr>
        <p:spPr>
          <a:xfrm flipH="1">
            <a:off x="2695806" y="3912691"/>
            <a:ext cx="2612249" cy="1849428"/>
          </a:xfrm>
          <a:prstGeom prst="straightConnector1">
            <a:avLst/>
          </a:prstGeom>
          <a:ln w="28575"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1A7FA13-B1D8-284E-AB64-2EF80BBE73B2}"/>
              </a:ext>
            </a:extLst>
          </p:cNvPr>
          <p:cNvCxnSpPr>
            <a:cxnSpLocks/>
          </p:cNvCxnSpPr>
          <p:nvPr/>
        </p:nvCxnSpPr>
        <p:spPr>
          <a:xfrm flipH="1">
            <a:off x="2732659" y="3727965"/>
            <a:ext cx="2525141" cy="623362"/>
          </a:xfrm>
          <a:prstGeom prst="straightConnector1">
            <a:avLst/>
          </a:prstGeom>
          <a:ln w="28575">
            <a:solidFill>
              <a:schemeClr val="accent4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4FC912D-AF21-E14F-8C6A-3D5217CB2186}"/>
              </a:ext>
            </a:extLst>
          </p:cNvPr>
          <p:cNvCxnSpPr>
            <a:cxnSpLocks/>
          </p:cNvCxnSpPr>
          <p:nvPr/>
        </p:nvCxnSpPr>
        <p:spPr>
          <a:xfrm flipH="1" flipV="1">
            <a:off x="2723544" y="3069622"/>
            <a:ext cx="2484975" cy="457081"/>
          </a:xfrm>
          <a:prstGeom prst="straightConnector1">
            <a:avLst/>
          </a:prstGeom>
          <a:ln w="28575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6AF9D7B-CCEC-B540-A907-BAA5311ED70E}"/>
              </a:ext>
            </a:extLst>
          </p:cNvPr>
          <p:cNvCxnSpPr>
            <a:cxnSpLocks/>
          </p:cNvCxnSpPr>
          <p:nvPr/>
        </p:nvCxnSpPr>
        <p:spPr>
          <a:xfrm flipH="1" flipV="1">
            <a:off x="2723544" y="1617899"/>
            <a:ext cx="2521978" cy="1677534"/>
          </a:xfrm>
          <a:prstGeom prst="straightConnector1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Rounded Rectangle 1029">
            <a:extLst>
              <a:ext uri="{FF2B5EF4-FFF2-40B4-BE49-F238E27FC236}">
                <a16:creationId xmlns:a16="http://schemas.microsoft.com/office/drawing/2014/main" id="{270E47C1-B4CA-4E4F-AC68-32C9D1609591}"/>
              </a:ext>
            </a:extLst>
          </p:cNvPr>
          <p:cNvSpPr/>
          <p:nvPr/>
        </p:nvSpPr>
        <p:spPr>
          <a:xfrm>
            <a:off x="1574800" y="6235461"/>
            <a:ext cx="9115867" cy="336559"/>
          </a:xfrm>
          <a:prstGeom prst="roundRect">
            <a:avLst>
              <a:gd name="adj" fmla="val 10349"/>
            </a:avLst>
          </a:prstGeom>
          <a:solidFill>
            <a:srgbClr val="07426D"/>
          </a:solidFill>
          <a:ln>
            <a:solidFill>
              <a:srgbClr val="074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Z" sz="1600" dirty="0"/>
              <a:t>JSON | XML | HTML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0D2B988-5AC8-7647-9EAC-521DAD08C806}"/>
              </a:ext>
            </a:extLst>
          </p:cNvPr>
          <p:cNvSpPr txBox="1"/>
          <p:nvPr/>
        </p:nvSpPr>
        <p:spPr>
          <a:xfrm>
            <a:off x="2970589" y="5497483"/>
            <a:ext cx="2426732" cy="369333"/>
          </a:xfrm>
          <a:prstGeom prst="rect">
            <a:avLst/>
          </a:prstGeom>
          <a:ln>
            <a:noFill/>
            <a:prstDash val="sysDot"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Z" b="1" dirty="0">
                <a:solidFill>
                  <a:schemeClr val="bg1">
                    <a:lumMod val="75000"/>
                  </a:schemeClr>
                </a:solidFill>
              </a:rPr>
              <a:t>*PATCH</a:t>
            </a:r>
          </a:p>
        </p:txBody>
      </p:sp>
    </p:spTree>
    <p:extLst>
      <p:ext uri="{BB962C8B-B14F-4D97-AF65-F5344CB8AC3E}">
        <p14:creationId xmlns:p14="http://schemas.microsoft.com/office/powerpoint/2010/main" val="371484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0" grpId="0" animBg="1"/>
      <p:bldP spid="7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F92C21-6E5A-A344-B08F-729D832D1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36901" y="3385860"/>
            <a:ext cx="979395" cy="97939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" y="229245"/>
            <a:ext cx="9895840" cy="920986"/>
          </a:xfrm>
        </p:spPr>
        <p:txBody>
          <a:bodyPr>
            <a:normAutofit/>
          </a:bodyPr>
          <a:lstStyle/>
          <a:p>
            <a:r>
              <a:rPr lang="en-GB" dirty="0"/>
              <a:t>POWER BI REST API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3256D4-6FFA-1847-B9B3-B6B972ECB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67981" y="2643981"/>
            <a:ext cx="1316038" cy="1316038"/>
          </a:xfr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251EE9D-BB8B-5E4E-B003-DA0E1BE290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8475" y="1288898"/>
            <a:ext cx="990600" cy="9906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3E56CFD-DC92-A742-9AF3-385E18997C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8475" y="2522260"/>
            <a:ext cx="990600" cy="9906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1736F10-4412-E74E-B2C6-28CACA984B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8475" y="3755622"/>
            <a:ext cx="990600" cy="9906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18270DE-F278-4647-B960-099A566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8475" y="4988984"/>
            <a:ext cx="990600" cy="99060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922" y="1779302"/>
            <a:ext cx="742958" cy="742958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922" y="5310728"/>
            <a:ext cx="742958" cy="742958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004" y="1165730"/>
            <a:ext cx="742958" cy="742958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734" y="5777960"/>
            <a:ext cx="748228" cy="742958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863" y="4776776"/>
            <a:ext cx="742958" cy="742958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839" y="3923187"/>
            <a:ext cx="742958" cy="742958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497" y="2995527"/>
            <a:ext cx="742958" cy="742958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863" y="2328995"/>
            <a:ext cx="742958" cy="74295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4981E83-FDE6-7740-AE26-C9E482DC33F4}"/>
              </a:ext>
            </a:extLst>
          </p:cNvPr>
          <p:cNvCxnSpPr>
            <a:cxnSpLocks/>
          </p:cNvCxnSpPr>
          <p:nvPr/>
        </p:nvCxnSpPr>
        <p:spPr>
          <a:xfrm>
            <a:off x="2705100" y="1784198"/>
            <a:ext cx="1460801" cy="144808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4FA57D4-5001-FD47-800B-CBA4A29BA847}"/>
              </a:ext>
            </a:extLst>
          </p:cNvPr>
          <p:cNvCxnSpPr>
            <a:cxnSpLocks/>
          </p:cNvCxnSpPr>
          <p:nvPr/>
        </p:nvCxnSpPr>
        <p:spPr>
          <a:xfrm>
            <a:off x="2703020" y="2935609"/>
            <a:ext cx="1404243" cy="49240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EAB61B4-2AFB-924C-8469-4E3494216C2F}"/>
              </a:ext>
            </a:extLst>
          </p:cNvPr>
          <p:cNvCxnSpPr>
            <a:cxnSpLocks/>
          </p:cNvCxnSpPr>
          <p:nvPr/>
        </p:nvCxnSpPr>
        <p:spPr>
          <a:xfrm flipV="1">
            <a:off x="2654803" y="3653267"/>
            <a:ext cx="1452460" cy="516066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1DDDE49-E68F-8547-9C0E-B24DAB172308}"/>
              </a:ext>
            </a:extLst>
          </p:cNvPr>
          <p:cNvCxnSpPr>
            <a:cxnSpLocks/>
          </p:cNvCxnSpPr>
          <p:nvPr/>
        </p:nvCxnSpPr>
        <p:spPr>
          <a:xfrm flipV="1">
            <a:off x="2654803" y="3849000"/>
            <a:ext cx="1533390" cy="149660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A44077A-28CD-274E-AEF6-1E39FBEFFBC2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5484019" y="2010014"/>
            <a:ext cx="2179018" cy="129198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5E10E65-D24E-0949-9BA1-A74726596070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5484019" y="2537759"/>
            <a:ext cx="2796381" cy="76424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245502C-BD7D-984C-8ED8-3FAED4726D2B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5484019" y="2807712"/>
            <a:ext cx="3712168" cy="49428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92EFE86-2EE7-AF49-807D-7B4F500D757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5484019" y="3302000"/>
            <a:ext cx="4628802" cy="10043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675582A-916E-484D-8649-6F8F893D06B4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5484019" y="3302000"/>
            <a:ext cx="4628802" cy="90392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50098E3-2E60-D84F-A690-308B5CD199B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5484019" y="3302000"/>
            <a:ext cx="3712168" cy="139821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661F49F-C255-E046-96D2-B394BE04C9C7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5484019" y="3302000"/>
            <a:ext cx="2859556" cy="189250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C7C63C1-C71C-CF47-9C65-A91D7993397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5484019" y="3302000"/>
            <a:ext cx="2179018" cy="238020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DF462347-E231-0947-9E09-695C7E427CBB}"/>
              </a:ext>
            </a:extLst>
          </p:cNvPr>
          <p:cNvSpPr/>
          <p:nvPr/>
        </p:nvSpPr>
        <p:spPr>
          <a:xfrm>
            <a:off x="1468475" y="6231241"/>
            <a:ext cx="3847821" cy="336559"/>
          </a:xfrm>
          <a:prstGeom prst="roundRect">
            <a:avLst>
              <a:gd name="adj" fmla="val 10349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Z" sz="1400" dirty="0"/>
              <a:t>GET| POST | PUT | UPDATE | DELETE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5947A4-7D78-DBA0-8D20-93C2C62B0FF7}"/>
              </a:ext>
            </a:extLst>
          </p:cNvPr>
          <p:cNvSpPr txBox="1"/>
          <p:nvPr/>
        </p:nvSpPr>
        <p:spPr>
          <a:xfrm>
            <a:off x="1568704" y="6557847"/>
            <a:ext cx="106140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100" dirty="0">
                <a:hlinkClick r:id="rId16"/>
              </a:rPr>
              <a:t>Power BI REST APIs for embedded analytics and automation - Power BI REST API | Microsoft Docs</a:t>
            </a:r>
            <a:endParaRPr lang="en-CZ" sz="1100" dirty="0"/>
          </a:p>
        </p:txBody>
      </p:sp>
    </p:spTree>
    <p:extLst>
      <p:ext uri="{BB962C8B-B14F-4D97-AF65-F5344CB8AC3E}">
        <p14:creationId xmlns:p14="http://schemas.microsoft.com/office/powerpoint/2010/main" val="246992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F92C21-6E5A-A344-B08F-729D832D1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06901" y="2854841"/>
            <a:ext cx="979395" cy="97939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" y="229245"/>
            <a:ext cx="9895840" cy="920986"/>
          </a:xfrm>
        </p:spPr>
        <p:txBody>
          <a:bodyPr>
            <a:normAutofit/>
          </a:bodyPr>
          <a:lstStyle/>
          <a:p>
            <a:r>
              <a:rPr lang="en-GB" dirty="0"/>
              <a:t>POWER BI REST API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3256D4-6FFA-1847-B9B3-B6B972ECB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37981" y="2112962"/>
            <a:ext cx="1316038" cy="1316038"/>
          </a:xfr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251EE9D-BB8B-5E4E-B003-DA0E1BE290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06540" y="2392587"/>
            <a:ext cx="990600" cy="99060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860" y="2640229"/>
            <a:ext cx="742958" cy="74295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4981E83-FDE6-7740-AE26-C9E482DC33F4}"/>
              </a:ext>
            </a:extLst>
          </p:cNvPr>
          <p:cNvCxnSpPr>
            <a:cxnSpLocks/>
          </p:cNvCxnSpPr>
          <p:nvPr/>
        </p:nvCxnSpPr>
        <p:spPr>
          <a:xfrm>
            <a:off x="3870816" y="3011708"/>
            <a:ext cx="1567165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C7C63C1-C71C-CF47-9C65-A91D7993397C}"/>
              </a:ext>
            </a:extLst>
          </p:cNvPr>
          <p:cNvCxnSpPr>
            <a:cxnSpLocks/>
          </p:cNvCxnSpPr>
          <p:nvPr/>
        </p:nvCxnSpPr>
        <p:spPr>
          <a:xfrm>
            <a:off x="6809279" y="3011708"/>
            <a:ext cx="1559600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6FEADEB-731F-0C9A-6A5F-655F12DF021B}"/>
              </a:ext>
            </a:extLst>
          </p:cNvPr>
          <p:cNvSpPr txBox="1"/>
          <p:nvPr/>
        </p:nvSpPr>
        <p:spPr>
          <a:xfrm>
            <a:off x="2706540" y="4407505"/>
            <a:ext cx="6531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Z" dirty="0"/>
              <a:t>Hey ... API gives me a refresh history of my dataset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3C926B-9430-29BE-86DB-BCAD42517D24}"/>
              </a:ext>
            </a:extLst>
          </p:cNvPr>
          <p:cNvSpPr txBox="1"/>
          <p:nvPr/>
        </p:nvSpPr>
        <p:spPr>
          <a:xfrm>
            <a:off x="2542124" y="5350106"/>
            <a:ext cx="71077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000000"/>
                </a:solidFill>
                <a:effectLst/>
                <a:latin typeface="IBMPlexMono, Monaco,  Courier New"/>
              </a:rPr>
              <a:t>curl --location -g --request GET </a:t>
            </a:r>
            <a:r>
              <a:rPr lang="en-GB" sz="1200" b="0" dirty="0">
                <a:solidFill>
                  <a:srgbClr val="2A00FF"/>
                </a:solidFill>
                <a:effectLst/>
                <a:latin typeface="IBMPlexMono, Monaco,  Courier New"/>
              </a:rPr>
              <a:t>'https://</a:t>
            </a:r>
            <a:r>
              <a:rPr lang="en-GB" sz="1200" b="0" dirty="0" err="1">
                <a:solidFill>
                  <a:srgbClr val="2A00FF"/>
                </a:solidFill>
                <a:effectLst/>
                <a:latin typeface="IBMPlexMono, Monaco,  Courier New"/>
              </a:rPr>
              <a:t>api.powerbi.com</a:t>
            </a:r>
            <a:r>
              <a:rPr lang="en-GB" sz="1200" b="0" dirty="0">
                <a:solidFill>
                  <a:srgbClr val="2A00FF"/>
                </a:solidFill>
                <a:effectLst/>
                <a:latin typeface="IBMPlexMono, Monaco,  Courier New"/>
              </a:rPr>
              <a:t>/v1.0/</a:t>
            </a:r>
            <a:r>
              <a:rPr lang="en-GB" sz="1200" b="0" dirty="0" err="1">
                <a:solidFill>
                  <a:srgbClr val="2A00FF"/>
                </a:solidFill>
                <a:effectLst/>
                <a:latin typeface="IBMPlexMono, Monaco,  Courier New"/>
              </a:rPr>
              <a:t>myorg</a:t>
            </a:r>
            <a:r>
              <a:rPr lang="en-GB" sz="1200" b="0" dirty="0">
                <a:solidFill>
                  <a:srgbClr val="2A00FF"/>
                </a:solidFill>
                <a:effectLst/>
                <a:latin typeface="IBMPlexMono, Monaco,  Courier New"/>
              </a:rPr>
              <a:t>/admin/datasets/{</a:t>
            </a:r>
            <a:r>
              <a:rPr lang="en-GB" sz="1200" b="0" dirty="0" err="1">
                <a:solidFill>
                  <a:srgbClr val="2A00FF"/>
                </a:solidFill>
                <a:effectLst/>
                <a:latin typeface="IBMPlexMono, Monaco,  Courier New"/>
              </a:rPr>
              <a:t>datasetId</a:t>
            </a:r>
            <a:r>
              <a:rPr lang="en-GB" sz="1200" b="0" dirty="0">
                <a:solidFill>
                  <a:srgbClr val="2A00FF"/>
                </a:solidFill>
                <a:effectLst/>
                <a:latin typeface="IBMPlexMono, Monaco,  Courier New"/>
              </a:rPr>
              <a:t>}/refreshes'</a:t>
            </a:r>
            <a:r>
              <a:rPr lang="en-GB" sz="1200" b="0" dirty="0">
                <a:solidFill>
                  <a:srgbClr val="000000"/>
                </a:solidFill>
                <a:effectLst/>
                <a:latin typeface="IBMPlexMono, Monaco,  Courier New"/>
              </a:rPr>
              <a:t> \</a:t>
            </a:r>
          </a:p>
          <a:p>
            <a:r>
              <a:rPr lang="en-GB" sz="1200" b="0" dirty="0">
                <a:solidFill>
                  <a:srgbClr val="000000"/>
                </a:solidFill>
                <a:effectLst/>
                <a:latin typeface="IBMPlexMono, Monaco,  Courier New"/>
              </a:rPr>
              <a:t>--header </a:t>
            </a:r>
            <a:r>
              <a:rPr lang="en-GB" sz="1200" b="0" dirty="0">
                <a:solidFill>
                  <a:srgbClr val="2A00FF"/>
                </a:solidFill>
                <a:effectLst/>
                <a:latin typeface="IBMPlexMono, Monaco,  Courier New"/>
              </a:rPr>
              <a:t>'Content-Type: application/</a:t>
            </a:r>
            <a:r>
              <a:rPr lang="en-GB" sz="1200" b="0" dirty="0" err="1">
                <a:solidFill>
                  <a:srgbClr val="2A00FF"/>
                </a:solidFill>
                <a:effectLst/>
                <a:latin typeface="IBMPlexMono, Monaco,  Courier New"/>
              </a:rPr>
              <a:t>json</a:t>
            </a:r>
            <a:r>
              <a:rPr lang="en-GB" sz="1200" b="0" dirty="0">
                <a:solidFill>
                  <a:srgbClr val="2A00FF"/>
                </a:solidFill>
                <a:effectLst/>
                <a:latin typeface="IBMPlexMono, Monaco,  Courier New"/>
              </a:rPr>
              <a:t>'</a:t>
            </a:r>
            <a:r>
              <a:rPr lang="en-GB" sz="1200" b="0" dirty="0">
                <a:solidFill>
                  <a:srgbClr val="000000"/>
                </a:solidFill>
                <a:effectLst/>
                <a:latin typeface="IBMPlexMono, Monaco,  Courier New"/>
              </a:rPr>
              <a:t> \</a:t>
            </a:r>
          </a:p>
          <a:p>
            <a:r>
              <a:rPr lang="en-GB" sz="1200" b="0" dirty="0">
                <a:solidFill>
                  <a:srgbClr val="000000"/>
                </a:solidFill>
                <a:effectLst/>
                <a:latin typeface="IBMPlexMono, Monaco,  Courier New"/>
              </a:rPr>
              <a:t>--header </a:t>
            </a:r>
            <a:r>
              <a:rPr lang="en-GB" sz="1200" b="0" dirty="0">
                <a:solidFill>
                  <a:srgbClr val="2A00FF"/>
                </a:solidFill>
                <a:effectLst/>
                <a:latin typeface="IBMPlexMono, Monaco,  Courier New"/>
              </a:rPr>
              <a:t>'Authorization: Bearer {token}'</a:t>
            </a:r>
            <a:r>
              <a:rPr lang="en-GB" sz="1200" b="0" dirty="0">
                <a:solidFill>
                  <a:srgbClr val="000000"/>
                </a:solidFill>
                <a:effectLst/>
                <a:latin typeface="IBMPlexMono, Monaco,  Courier New"/>
              </a:rPr>
              <a:t> \</a:t>
            </a:r>
          </a:p>
          <a:p>
            <a:r>
              <a:rPr lang="en-GB" sz="1200" b="0" dirty="0">
                <a:solidFill>
                  <a:srgbClr val="000000"/>
                </a:solidFill>
                <a:effectLst/>
                <a:latin typeface="IBMPlexMono, Monaco,  Courier New"/>
              </a:rPr>
              <a:t>--data-raw </a:t>
            </a:r>
            <a:r>
              <a:rPr lang="en-GB" sz="1200" b="0" dirty="0">
                <a:solidFill>
                  <a:srgbClr val="2A00FF"/>
                </a:solidFill>
                <a:effectLst/>
                <a:latin typeface="IBMPlexMono, Monaco,  Courier New"/>
              </a:rPr>
              <a:t>''</a:t>
            </a:r>
            <a:endParaRPr lang="en-GB" sz="1200" b="0" dirty="0">
              <a:solidFill>
                <a:srgbClr val="000000"/>
              </a:solidFill>
              <a:effectLst/>
              <a:latin typeface="IBMPlexMono, Monaco,  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8004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" y="229245"/>
            <a:ext cx="9895840" cy="920986"/>
          </a:xfrm>
        </p:spPr>
        <p:txBody>
          <a:bodyPr>
            <a:normAutofit/>
          </a:bodyPr>
          <a:lstStyle/>
          <a:p>
            <a:r>
              <a:rPr lang="en-GB" dirty="0"/>
              <a:t>POWER BI REST API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3C926B-9430-29BE-86DB-BCAD42517D24}"/>
              </a:ext>
            </a:extLst>
          </p:cNvPr>
          <p:cNvSpPr txBox="1"/>
          <p:nvPr/>
        </p:nvSpPr>
        <p:spPr>
          <a:xfrm>
            <a:off x="2542124" y="3121634"/>
            <a:ext cx="71077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000000"/>
                </a:solidFill>
                <a:effectLst/>
                <a:latin typeface="IBMPlexMono, Monaco,  Courier New"/>
              </a:rPr>
              <a:t>curl --location -g --request GET </a:t>
            </a:r>
            <a:r>
              <a:rPr lang="en-GB" sz="1200" b="0" dirty="0">
                <a:solidFill>
                  <a:srgbClr val="2A00FF"/>
                </a:solidFill>
                <a:effectLst/>
                <a:latin typeface="IBMPlexMono, Monaco,  Courier New"/>
              </a:rPr>
              <a:t>'https://</a:t>
            </a:r>
            <a:r>
              <a:rPr lang="en-GB" sz="1200" b="0" dirty="0" err="1">
                <a:solidFill>
                  <a:srgbClr val="2A00FF"/>
                </a:solidFill>
                <a:effectLst/>
                <a:latin typeface="IBMPlexMono, Monaco,  Courier New"/>
              </a:rPr>
              <a:t>api.powerbi.com</a:t>
            </a:r>
            <a:r>
              <a:rPr lang="en-GB" sz="1200" b="0" dirty="0">
                <a:solidFill>
                  <a:srgbClr val="2A00FF"/>
                </a:solidFill>
                <a:effectLst/>
                <a:latin typeface="IBMPlexMono, Monaco,  Courier New"/>
              </a:rPr>
              <a:t>/v1.0/</a:t>
            </a:r>
            <a:r>
              <a:rPr lang="en-GB" sz="1200" b="0" dirty="0" err="1">
                <a:solidFill>
                  <a:srgbClr val="2A00FF"/>
                </a:solidFill>
                <a:effectLst/>
                <a:latin typeface="IBMPlexMono, Monaco,  Courier New"/>
              </a:rPr>
              <a:t>myorg</a:t>
            </a:r>
            <a:r>
              <a:rPr lang="en-GB" sz="1200" b="0" dirty="0">
                <a:solidFill>
                  <a:srgbClr val="2A00FF"/>
                </a:solidFill>
                <a:effectLst/>
                <a:latin typeface="IBMPlexMono, Monaco,  Courier New"/>
              </a:rPr>
              <a:t>/admin/datasets/{</a:t>
            </a:r>
            <a:r>
              <a:rPr lang="en-GB" sz="1200" b="0" dirty="0" err="1">
                <a:solidFill>
                  <a:srgbClr val="2A00FF"/>
                </a:solidFill>
                <a:effectLst/>
                <a:latin typeface="IBMPlexMono, Monaco,  Courier New"/>
              </a:rPr>
              <a:t>datasetId</a:t>
            </a:r>
            <a:r>
              <a:rPr lang="en-GB" sz="1200" b="0" dirty="0">
                <a:solidFill>
                  <a:srgbClr val="2A00FF"/>
                </a:solidFill>
                <a:effectLst/>
                <a:latin typeface="IBMPlexMono, Monaco,  Courier New"/>
              </a:rPr>
              <a:t>}/refreshes'</a:t>
            </a:r>
            <a:r>
              <a:rPr lang="en-GB" sz="1200" b="0" dirty="0">
                <a:solidFill>
                  <a:srgbClr val="000000"/>
                </a:solidFill>
                <a:effectLst/>
                <a:latin typeface="IBMPlexMono, Monaco,  Courier New"/>
              </a:rPr>
              <a:t> \</a:t>
            </a:r>
          </a:p>
          <a:p>
            <a:r>
              <a:rPr lang="en-GB" sz="1200" b="0" dirty="0">
                <a:solidFill>
                  <a:srgbClr val="000000"/>
                </a:solidFill>
                <a:effectLst/>
                <a:latin typeface="IBMPlexMono, Monaco,  Courier New"/>
              </a:rPr>
              <a:t>--header </a:t>
            </a:r>
            <a:r>
              <a:rPr lang="en-GB" sz="1200" b="0" dirty="0">
                <a:solidFill>
                  <a:srgbClr val="2A00FF"/>
                </a:solidFill>
                <a:effectLst/>
                <a:latin typeface="IBMPlexMono, Monaco,  Courier New"/>
              </a:rPr>
              <a:t>'Content-Type: application/</a:t>
            </a:r>
            <a:r>
              <a:rPr lang="en-GB" sz="1200" b="0" dirty="0" err="1">
                <a:solidFill>
                  <a:srgbClr val="2A00FF"/>
                </a:solidFill>
                <a:effectLst/>
                <a:latin typeface="IBMPlexMono, Monaco,  Courier New"/>
              </a:rPr>
              <a:t>json</a:t>
            </a:r>
            <a:r>
              <a:rPr lang="en-GB" sz="1200" b="0" dirty="0">
                <a:solidFill>
                  <a:srgbClr val="2A00FF"/>
                </a:solidFill>
                <a:effectLst/>
                <a:latin typeface="IBMPlexMono, Monaco,  Courier New"/>
              </a:rPr>
              <a:t>'</a:t>
            </a:r>
            <a:r>
              <a:rPr lang="en-GB" sz="1200" b="0" dirty="0">
                <a:solidFill>
                  <a:srgbClr val="000000"/>
                </a:solidFill>
                <a:effectLst/>
                <a:latin typeface="IBMPlexMono, Monaco,  Courier New"/>
              </a:rPr>
              <a:t> \</a:t>
            </a:r>
          </a:p>
          <a:p>
            <a:r>
              <a:rPr lang="en-GB" sz="1200" b="0" dirty="0">
                <a:solidFill>
                  <a:srgbClr val="000000"/>
                </a:solidFill>
                <a:effectLst/>
                <a:latin typeface="IBMPlexMono, Monaco,  Courier New"/>
              </a:rPr>
              <a:t>--header </a:t>
            </a:r>
            <a:r>
              <a:rPr lang="en-GB" sz="1200" b="0" dirty="0">
                <a:solidFill>
                  <a:srgbClr val="2A00FF"/>
                </a:solidFill>
                <a:effectLst/>
                <a:latin typeface="IBMPlexMono, Monaco,  Courier New"/>
              </a:rPr>
              <a:t>'Authorization: Bearer {token}'</a:t>
            </a:r>
            <a:r>
              <a:rPr lang="en-GB" sz="1200" b="0" dirty="0">
                <a:solidFill>
                  <a:srgbClr val="000000"/>
                </a:solidFill>
                <a:effectLst/>
                <a:latin typeface="IBMPlexMono, Monaco,  Courier New"/>
              </a:rPr>
              <a:t> \</a:t>
            </a:r>
          </a:p>
          <a:p>
            <a:r>
              <a:rPr lang="en-GB" sz="1200" b="0" dirty="0">
                <a:solidFill>
                  <a:srgbClr val="000000"/>
                </a:solidFill>
                <a:effectLst/>
                <a:latin typeface="IBMPlexMono, Monaco,  Courier New"/>
              </a:rPr>
              <a:t>--data-raw </a:t>
            </a:r>
            <a:r>
              <a:rPr lang="en-GB" sz="1200" b="0" dirty="0">
                <a:solidFill>
                  <a:srgbClr val="2A00FF"/>
                </a:solidFill>
                <a:effectLst/>
                <a:latin typeface="IBMPlexMono, Monaco,  Courier New"/>
              </a:rPr>
              <a:t>''</a:t>
            </a:r>
            <a:endParaRPr lang="en-GB" sz="1200" b="0" dirty="0">
              <a:solidFill>
                <a:srgbClr val="000000"/>
              </a:solidFill>
              <a:effectLst/>
              <a:latin typeface="IBMPlexMono, Monaco,  Courier New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9BAD76-88EC-5F35-D799-88112BC66020}"/>
              </a:ext>
            </a:extLst>
          </p:cNvPr>
          <p:cNvSpPr/>
          <p:nvPr/>
        </p:nvSpPr>
        <p:spPr>
          <a:xfrm>
            <a:off x="7926819" y="3133746"/>
            <a:ext cx="732731" cy="25740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7478D2-FAE6-B316-6DE8-D1CB397C9688}"/>
              </a:ext>
            </a:extLst>
          </p:cNvPr>
          <p:cNvSpPr/>
          <p:nvPr/>
        </p:nvSpPr>
        <p:spPr>
          <a:xfrm>
            <a:off x="4572000" y="3518964"/>
            <a:ext cx="508673" cy="217359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A6B02BF-B4B0-3CA4-88F0-EA76F5072C67}"/>
              </a:ext>
            </a:extLst>
          </p:cNvPr>
          <p:cNvCxnSpPr>
            <a:cxnSpLocks/>
          </p:cNvCxnSpPr>
          <p:nvPr/>
        </p:nvCxnSpPr>
        <p:spPr>
          <a:xfrm flipH="1" flipV="1">
            <a:off x="8368879" y="3475931"/>
            <a:ext cx="1598687" cy="146546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D98008-6281-64A1-9E3C-1A8DF72C8A25}"/>
              </a:ext>
            </a:extLst>
          </p:cNvPr>
          <p:cNvCxnSpPr>
            <a:cxnSpLocks/>
          </p:cNvCxnSpPr>
          <p:nvPr/>
        </p:nvCxnSpPr>
        <p:spPr>
          <a:xfrm flipH="1" flipV="1">
            <a:off x="5129118" y="3736323"/>
            <a:ext cx="4838448" cy="120507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2483ECE-84CB-7755-421B-AF76C4DF4367}"/>
              </a:ext>
            </a:extLst>
          </p:cNvPr>
          <p:cNvSpPr txBox="1"/>
          <p:nvPr/>
        </p:nvSpPr>
        <p:spPr>
          <a:xfrm>
            <a:off x="9392280" y="5009564"/>
            <a:ext cx="16635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000000"/>
                </a:solidFill>
                <a:effectLst/>
                <a:latin typeface="IBMPlexMono, Monaco,  Courier New"/>
              </a:rPr>
              <a:t>WHERE TO GET THEM?</a:t>
            </a:r>
          </a:p>
        </p:txBody>
      </p:sp>
    </p:spTree>
    <p:extLst>
      <p:ext uri="{BB962C8B-B14F-4D97-AF65-F5344CB8AC3E}">
        <p14:creationId xmlns:p14="http://schemas.microsoft.com/office/powerpoint/2010/main" val="350708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11448-2120-4F40-BFF8-860D0D813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Z" dirty="0"/>
              <a:t>DATASET ID</a:t>
            </a:r>
          </a:p>
        </p:txBody>
      </p:sp>
    </p:spTree>
    <p:extLst>
      <p:ext uri="{BB962C8B-B14F-4D97-AF65-F5344CB8AC3E}">
        <p14:creationId xmlns:p14="http://schemas.microsoft.com/office/powerpoint/2010/main" val="2292504775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lastní 3">
      <a:majorFont>
        <a:latin typeface="Zilla Slab Light"/>
        <a:ea typeface=""/>
        <a:cs typeface=""/>
      </a:majorFont>
      <a:minorFont>
        <a:latin typeface="Zilla Slab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Motiv Office">
  <a:themeElements>
    <a:clrScheme name="DataBrothers">
      <a:dk1>
        <a:sysClr val="windowText" lastClr="000000"/>
      </a:dk1>
      <a:lt1>
        <a:sysClr val="window" lastClr="FFFFFF"/>
      </a:lt1>
      <a:dk2>
        <a:srgbClr val="3F3F3F"/>
      </a:dk2>
      <a:lt2>
        <a:srgbClr val="F2F2F2"/>
      </a:lt2>
      <a:accent1>
        <a:srgbClr val="104D5E"/>
      </a:accent1>
      <a:accent2>
        <a:srgbClr val="0B7877"/>
      </a:accent2>
      <a:accent3>
        <a:srgbClr val="59B467"/>
      </a:accent3>
      <a:accent4>
        <a:srgbClr val="8DBF5B"/>
      </a:accent4>
      <a:accent5>
        <a:srgbClr val="E9C31B"/>
      </a:accent5>
      <a:accent6>
        <a:srgbClr val="FDD504"/>
      </a:accent6>
      <a:hlink>
        <a:srgbClr val="104D5E"/>
      </a:hlink>
      <a:folHlink>
        <a:srgbClr val="0B787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anchor="ctr"/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1D025EB2392843B553B5914B1C0413" ma:contentTypeVersion="12" ma:contentTypeDescription="Create a new document." ma:contentTypeScope="" ma:versionID="57cb050b51af02c88da38d40e440bf37">
  <xsd:schema xmlns:xsd="http://www.w3.org/2001/XMLSchema" xmlns:xs="http://www.w3.org/2001/XMLSchema" xmlns:p="http://schemas.microsoft.com/office/2006/metadata/properties" xmlns:ns2="5a455c15-6e03-4b8f-8e4c-01613b9c6d6f" xmlns:ns3="dedb4ac9-784e-4430-9b37-db134937d6f4" targetNamespace="http://schemas.microsoft.com/office/2006/metadata/properties" ma:root="true" ma:fieldsID="d827f05dc5d543cf5d50178ada0b4236" ns2:_="" ns3:_="">
    <xsd:import namespace="5a455c15-6e03-4b8f-8e4c-01613b9c6d6f"/>
    <xsd:import namespace="dedb4ac9-784e-4430-9b37-db134937d6f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455c15-6e03-4b8f-8e4c-01613b9c6d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db4ac9-784e-4430-9b37-db134937d6f4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7F2D3B6-266A-412D-9D65-4B532CDEFA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a455c15-6e03-4b8f-8e4c-01613b9c6d6f"/>
    <ds:schemaRef ds:uri="dedb4ac9-784e-4430-9b37-db134937d6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3243BD-050A-40CC-8281-57E2966277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6815D4-46F9-42A0-8085-CD4C4DC2A968}">
  <ds:schemaRefs>
    <ds:schemaRef ds:uri="http://purl.org/dc/terms/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elements/1.1/"/>
    <ds:schemaRef ds:uri="http://schemas.openxmlformats.org/package/2006/metadata/core-properties"/>
    <ds:schemaRef ds:uri="dedb4ac9-784e-4430-9b37-db134937d6f4"/>
    <ds:schemaRef ds:uri="5a455c15-6e03-4b8f-8e4c-01613b9c6d6f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794</TotalTime>
  <Words>1059</Words>
  <Application>Microsoft Macintosh PowerPoint</Application>
  <PresentationFormat>Widescreen</PresentationFormat>
  <Paragraphs>142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Arial</vt:lpstr>
      <vt:lpstr>Arial Black</vt:lpstr>
      <vt:lpstr>Arial Nova</vt:lpstr>
      <vt:lpstr>Calibri</vt:lpstr>
      <vt:lpstr>IBMPlexMono, Monaco,  Courier New</vt:lpstr>
      <vt:lpstr>Open Sans</vt:lpstr>
      <vt:lpstr>Open Sans Semibold</vt:lpstr>
      <vt:lpstr>Zilla Slab Light</vt:lpstr>
      <vt:lpstr>Motiv Office</vt:lpstr>
      <vt:lpstr>1_Motiv Office</vt:lpstr>
      <vt:lpstr>Power BI REST API with Power Query optics</vt:lpstr>
      <vt:lpstr>SPEAKER</vt:lpstr>
      <vt:lpstr>AGENDA - What is Power BI Rest API - Dataset ID - Access token - IDs &amp; Secrets - Production time - Template</vt:lpstr>
      <vt:lpstr>WHAT IS POWER BI REST API</vt:lpstr>
      <vt:lpstr>REST API</vt:lpstr>
      <vt:lpstr>POWER BI REST API</vt:lpstr>
      <vt:lpstr>POWER BI REST API</vt:lpstr>
      <vt:lpstr>POWER BI REST API</vt:lpstr>
      <vt:lpstr>DATASET ID</vt:lpstr>
      <vt:lpstr>HOW TO GET DATASET ID?</vt:lpstr>
      <vt:lpstr>DATASET ID – STEP SOLUTION</vt:lpstr>
      <vt:lpstr>DATASET ID – SHORTCUT</vt:lpstr>
      <vt:lpstr>Access Token</vt:lpstr>
      <vt:lpstr>BUT TO ACCESS IT?</vt:lpstr>
      <vt:lpstr>Oauth as Service Principal</vt:lpstr>
      <vt:lpstr>Authentification Endpoint?</vt:lpstr>
      <vt:lpstr>And now in Power Query</vt:lpstr>
      <vt:lpstr>POST in Power Query?</vt:lpstr>
      <vt:lpstr>POST in Power Query?</vt:lpstr>
      <vt:lpstr>Oauth with Power Query</vt:lpstr>
      <vt:lpstr>JSON RESPONSE (CONVERTED)</vt:lpstr>
      <vt:lpstr>Oauth with Power Query</vt:lpstr>
      <vt:lpstr>COMPLETED RESPONSE</vt:lpstr>
      <vt:lpstr>Oauth with Power Query</vt:lpstr>
      <vt:lpstr>IDS &amp; SECRETS</vt:lpstr>
      <vt:lpstr>IDs &amp; Secrets</vt:lpstr>
      <vt:lpstr>IDs &amp; Secrets</vt:lpstr>
      <vt:lpstr>PRODUCTION TIME</vt:lpstr>
      <vt:lpstr>RULES THAT HAS TO BE FOLLOWED</vt:lpstr>
      <vt:lpstr>Lets build Dataset from functions</vt:lpstr>
      <vt:lpstr>What Will will see on refresh in PBIS?</vt:lpstr>
      <vt:lpstr>How to make it work?</vt:lpstr>
      <vt:lpstr>How to make it work?</vt:lpstr>
      <vt:lpstr>Data showtime</vt:lpstr>
      <vt:lpstr>What about the refresh now?</vt:lpstr>
      <vt:lpstr>DO I NEED TO BUILD IT FROM SCRATCH?  (Template)</vt:lpstr>
      <vt:lpstr>NO! HERE IS TEMPLATE</vt:lpstr>
      <vt:lpstr>IMPORT</vt:lpstr>
      <vt:lpstr>IMPORT</vt:lpstr>
      <vt:lpstr>TEMPLATE CONTENT</vt:lpstr>
      <vt:lpstr>TEMPLATE OUTPUT</vt:lpstr>
      <vt:lpstr>THANK YOU FOR THE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Dataflow aneb transformační poklad v Power BI Service</dc:title>
  <dc:creator>Štěpán Rešl</dc:creator>
  <cp:lastModifiedBy>Štěpán Rešl</cp:lastModifiedBy>
  <cp:revision>21</cp:revision>
  <dcterms:created xsi:type="dcterms:W3CDTF">2020-08-05T13:30:17Z</dcterms:created>
  <dcterms:modified xsi:type="dcterms:W3CDTF">2022-05-14T10:11:35Z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0x010100631D025EB2392843B553B5914B1C0413</vt:lpwstr>
  </property>
  <property fmtid="{D5CDD505-2E9C-101B-9397-08002B2CF9AE}" pid="3" name="MSIP_Label_2626b98b-6345-49a4-86c3-e10959aee984_Enabled">
    <vt:lpwstr>true</vt:lpwstr>
  </property>
  <property fmtid="{D5CDD505-2E9C-101B-9397-08002B2CF9AE}" pid="4" name="MSIP_Label_2626b98b-6345-49a4-86c3-e10959aee984_SetDate">
    <vt:lpwstr>2022-03-02T09:35:35Z</vt:lpwstr>
  </property>
  <property fmtid="{D5CDD505-2E9C-101B-9397-08002B2CF9AE}" pid="5" name="MSIP_Label_2626b98b-6345-49a4-86c3-e10959aee984_Method">
    <vt:lpwstr>Privileged</vt:lpwstr>
  </property>
  <property fmtid="{D5CDD505-2E9C-101B-9397-08002B2CF9AE}" pid="6" name="MSIP_Label_2626b98b-6345-49a4-86c3-e10959aee984_Name">
    <vt:lpwstr>Internal</vt:lpwstr>
  </property>
  <property fmtid="{D5CDD505-2E9C-101B-9397-08002B2CF9AE}" pid="7" name="MSIP_Label_2626b98b-6345-49a4-86c3-e10959aee984_SiteId">
    <vt:lpwstr>08744604-44f5-451a-81b2-2b47618aee96</vt:lpwstr>
  </property>
  <property fmtid="{D5CDD505-2E9C-101B-9397-08002B2CF9AE}" pid="8" name="MSIP_Label_2626b98b-6345-49a4-86c3-e10959aee984_ActionId">
    <vt:lpwstr>fe38bcd0-1319-4937-8696-105007b59a50</vt:lpwstr>
  </property>
  <property fmtid="{D5CDD505-2E9C-101B-9397-08002B2CF9AE}" pid="9" name="MSIP_Label_2626b98b-6345-49a4-86c3-e10959aee984_ContentBits">
    <vt:lpwstr>0</vt:lpwstr>
  </property>
</Properties>
</file>